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modernComment_101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0D90E-1B27-5AB6-033C-074F2BC42A33}" name="Kate Baumgartner" initials="KB" userId="S::kateb@traveloregon.com::1cddad82-4ead-4b10-b891-3e1a862bbd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308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9C4167-3890-4440-ADE5-BB94A6842627}" authorId="{7DE0D90E-1B27-5AB6-033C-074F2BC42A33}" created="2026-01-12T16:58:10.3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7" creationId="{80B36237-6363-BEE6-4CFB-92C0179B42BA}"/>
      <ac:txMk cp="43" len="1377">
        <ac:context len="1421" hash="3209843429"/>
      </ac:txMk>
    </ac:txMkLst>
    <p188:pos x="3528395" y="794879"/>
    <p188:txBody>
      <a:bodyPr/>
      <a:lstStyle/>
      <a:p>
        <a:r>
          <a:rPr lang="en-US"/>
          <a:t>This opening and supporting bullets should be edited to reflect local projects DMOs are supporting</a:t>
        </a:r>
      </a:p>
    </p188:txBody>
  </p188:cm>
  <p188:cm id="{2A12D2FB-560A-4C02-AE49-1193DC43E4E3}" authorId="{7DE0D90E-1B27-5AB6-033C-074F2BC42A33}" created="2026-01-12T16:59:49.18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" creationId="{00000000-0000-0000-0000-000000000000}"/>
      <ac:txMk cp="32" len="11">
        <ac:context len="50" hash="552089978"/>
      </ac:txMk>
    </ac:txMkLst>
    <p188:pos x="1836641" y="463951"/>
    <p188:txBody>
      <a:bodyPr/>
      <a:lstStyle/>
      <a:p>
        <a:r>
          <a:rPr lang="en-US"/>
          <a:t>The Dean Runyan report has each of the following data points available by County so your local info can be inserted below</a:t>
        </a:r>
      </a:p>
    </p188:txBody>
  </p188:cm>
  <p188:cm id="{208CEFB7-8B61-4D0F-8C02-97FA29C48722}" authorId="{7DE0D90E-1B27-5AB6-033C-074F2BC42A33}" created="2026-01-12T17:01:24.62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8" creationId="{00000000-0000-0000-0000-000000000000}"/>
      <ac:txMk cp="856" len="12">
        <ac:context len="1511" hash="3817543212"/>
      </ac:txMk>
    </ac:txMkLst>
    <p188:pos x="2011317" y="3296943"/>
    <p188:txBody>
      <a:bodyPr/>
      <a:lstStyle/>
      <a:p>
        <a:r>
          <a:rPr lang="en-US"/>
          <a:t>Insert local org here</a:t>
        </a:r>
      </a:p>
    </p188:txBody>
  </p188:cm>
  <p188:cm id="{EF5B602A-8AB5-4985-98F3-2654D2B77E2D}" authorId="{7DE0D90E-1B27-5AB6-033C-074F2BC42A33}" created="2026-01-12T17:03:32.97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18" creationId="{00000000-0000-0000-0000-000000000000}"/>
    </ac:deMkLst>
    <p188:pos x="1915523" y="3453697"/>
    <p188:txBody>
      <a:bodyPr/>
      <a:lstStyle/>
      <a:p>
        <a:r>
          <a:rPr lang="en-US"/>
          <a:t>If DMO is aware of local tlt split a line here can explain that. E.g. “In Bend, 66% of local TLT is used to support general services while 34% supports tourism.”</a:t>
        </a:r>
      </a:p>
    </p188:txBody>
  </p188:cm>
  <p188:cm id="{4A5E0990-CB69-44F6-910E-7D0FADD5C508}" authorId="{7DE0D90E-1B27-5AB6-033C-074F2BC42A33}" created="2026-01-12T17:04:12.38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7"/>
      <ac:spMk id="24" creationId="{00000000-0000-0000-0000-000000000000}"/>
    </ac:deMkLst>
    <p188:txBody>
      <a:bodyPr/>
      <a:lstStyle/>
      <a:p>
        <a:r>
          <a:rPr lang="en-US"/>
          <a:t>This picture can be changed to reflect a local image</a:t>
        </a:r>
      </a:p>
    </p188:txBody>
  </p188:cm>
  <p188:cm id="{C209F039-52A1-4D62-928D-0192640F9053}" authorId="{7DE0D90E-1B27-5AB6-033C-074F2BC42A33}" created="2026-01-12T17:04:32.385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Insert local caption here</a:t>
        </a:r>
      </a:p>
    </p188:txBody>
  </p188:cm>
  <p188:cm id="{E50B02DA-5A0C-4D3E-8A83-18982A2693F8}" authorId="{7DE0D90E-1B27-5AB6-033C-074F2BC42A33}" created="2026-01-12T17:05:37.371">
    <pc:sldMkLst xmlns:pc="http://schemas.microsoft.com/office/powerpoint/2013/main/command">
      <pc:docMk/>
      <pc:sldMk cId="0" sldId="257"/>
    </pc:sldMkLst>
    <p188:txBody>
      <a:bodyPr/>
      <a:lstStyle/>
      <a:p>
        <a:r>
          <a:rPr lang="en-US"/>
          <a:t>Space available for local DMO logo and contact info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za SemBd"/>
                <a:cs typeface="Gza Sem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400" cy="238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06864" y="1842058"/>
            <a:ext cx="1362710" cy="421005"/>
          </a:xfrm>
          <a:custGeom>
            <a:avLst/>
            <a:gdLst/>
            <a:ahLst/>
            <a:cxnLst/>
            <a:rect l="l" t="t" r="r" b="b"/>
            <a:pathLst>
              <a:path w="1362710" h="421005">
                <a:moveTo>
                  <a:pt x="0" y="0"/>
                </a:moveTo>
                <a:lnTo>
                  <a:pt x="1362456" y="0"/>
                </a:lnTo>
                <a:lnTo>
                  <a:pt x="1362456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97066" y="2027577"/>
            <a:ext cx="1178560" cy="59690"/>
          </a:xfrm>
          <a:custGeom>
            <a:avLst/>
            <a:gdLst/>
            <a:ahLst/>
            <a:cxnLst/>
            <a:rect l="l" t="t" r="r" b="b"/>
            <a:pathLst>
              <a:path w="1178560" h="59689">
                <a:moveTo>
                  <a:pt x="891111" y="38163"/>
                </a:moveTo>
                <a:lnTo>
                  <a:pt x="873734" y="38163"/>
                </a:lnTo>
                <a:lnTo>
                  <a:pt x="877419" y="49098"/>
                </a:lnTo>
                <a:lnTo>
                  <a:pt x="882118" y="54917"/>
                </a:lnTo>
                <a:lnTo>
                  <a:pt x="890952" y="57580"/>
                </a:lnTo>
                <a:lnTo>
                  <a:pt x="907046" y="59042"/>
                </a:lnTo>
                <a:lnTo>
                  <a:pt x="908126" y="59118"/>
                </a:lnTo>
                <a:lnTo>
                  <a:pt x="909040" y="58254"/>
                </a:lnTo>
                <a:lnTo>
                  <a:pt x="909040" y="46215"/>
                </a:lnTo>
                <a:lnTo>
                  <a:pt x="908316" y="45440"/>
                </a:lnTo>
                <a:lnTo>
                  <a:pt x="895057" y="43751"/>
                </a:lnTo>
                <a:lnTo>
                  <a:pt x="891111" y="38163"/>
                </a:lnTo>
                <a:close/>
              </a:path>
              <a:path w="1178560" h="59689">
                <a:moveTo>
                  <a:pt x="883666" y="1079"/>
                </a:moveTo>
                <a:lnTo>
                  <a:pt x="858659" y="1079"/>
                </a:lnTo>
                <a:lnTo>
                  <a:pt x="857821" y="1904"/>
                </a:lnTo>
                <a:lnTo>
                  <a:pt x="857821" y="57670"/>
                </a:lnTo>
                <a:lnTo>
                  <a:pt x="858659" y="58508"/>
                </a:lnTo>
                <a:lnTo>
                  <a:pt x="872909" y="58508"/>
                </a:lnTo>
                <a:lnTo>
                  <a:pt x="873734" y="57670"/>
                </a:lnTo>
                <a:lnTo>
                  <a:pt x="873734" y="38163"/>
                </a:lnTo>
                <a:lnTo>
                  <a:pt x="891111" y="38163"/>
                </a:lnTo>
                <a:lnTo>
                  <a:pt x="890905" y="37871"/>
                </a:lnTo>
                <a:lnTo>
                  <a:pt x="903414" y="36398"/>
                </a:lnTo>
                <a:lnTo>
                  <a:pt x="907211" y="28727"/>
                </a:lnTo>
                <a:lnTo>
                  <a:pt x="907211" y="27000"/>
                </a:lnTo>
                <a:lnTo>
                  <a:pt x="873734" y="27000"/>
                </a:lnTo>
                <a:lnTo>
                  <a:pt x="873734" y="13385"/>
                </a:lnTo>
                <a:lnTo>
                  <a:pt x="906093" y="13385"/>
                </a:lnTo>
                <a:lnTo>
                  <a:pt x="906013" y="12914"/>
                </a:lnTo>
                <a:lnTo>
                  <a:pt x="902054" y="6881"/>
                </a:lnTo>
                <a:lnTo>
                  <a:pt x="894787" y="2665"/>
                </a:lnTo>
                <a:lnTo>
                  <a:pt x="883666" y="1079"/>
                </a:lnTo>
                <a:close/>
              </a:path>
              <a:path w="1178560" h="59689">
                <a:moveTo>
                  <a:pt x="906093" y="13385"/>
                </a:moveTo>
                <a:lnTo>
                  <a:pt x="888174" y="13385"/>
                </a:lnTo>
                <a:lnTo>
                  <a:pt x="891298" y="15595"/>
                </a:lnTo>
                <a:lnTo>
                  <a:pt x="891298" y="24625"/>
                </a:lnTo>
                <a:lnTo>
                  <a:pt x="888339" y="27000"/>
                </a:lnTo>
                <a:lnTo>
                  <a:pt x="907211" y="27000"/>
                </a:lnTo>
                <a:lnTo>
                  <a:pt x="907211" y="19951"/>
                </a:lnTo>
                <a:lnTo>
                  <a:pt x="906093" y="13385"/>
                </a:lnTo>
                <a:close/>
              </a:path>
              <a:path w="1178560" h="59689">
                <a:moveTo>
                  <a:pt x="970445" y="1066"/>
                </a:moveTo>
                <a:lnTo>
                  <a:pt x="928789" y="1066"/>
                </a:lnTo>
                <a:lnTo>
                  <a:pt x="927950" y="1904"/>
                </a:lnTo>
                <a:lnTo>
                  <a:pt x="927950" y="57670"/>
                </a:lnTo>
                <a:lnTo>
                  <a:pt x="928789" y="58508"/>
                </a:lnTo>
                <a:lnTo>
                  <a:pt x="970699" y="58508"/>
                </a:lnTo>
                <a:lnTo>
                  <a:pt x="971524" y="57670"/>
                </a:lnTo>
                <a:lnTo>
                  <a:pt x="971524" y="45719"/>
                </a:lnTo>
                <a:lnTo>
                  <a:pt x="970699" y="44881"/>
                </a:lnTo>
                <a:lnTo>
                  <a:pt x="943787" y="44881"/>
                </a:lnTo>
                <a:lnTo>
                  <a:pt x="943787" y="35280"/>
                </a:lnTo>
                <a:lnTo>
                  <a:pt x="956652" y="35280"/>
                </a:lnTo>
                <a:lnTo>
                  <a:pt x="957491" y="34455"/>
                </a:lnTo>
                <a:lnTo>
                  <a:pt x="957491" y="24307"/>
                </a:lnTo>
                <a:lnTo>
                  <a:pt x="956652" y="23469"/>
                </a:lnTo>
                <a:lnTo>
                  <a:pt x="943787" y="23469"/>
                </a:lnTo>
                <a:lnTo>
                  <a:pt x="943787" y="14693"/>
                </a:lnTo>
                <a:lnTo>
                  <a:pt x="970445" y="14693"/>
                </a:lnTo>
                <a:lnTo>
                  <a:pt x="971283" y="13855"/>
                </a:lnTo>
                <a:lnTo>
                  <a:pt x="971283" y="1904"/>
                </a:lnTo>
                <a:lnTo>
                  <a:pt x="970445" y="1066"/>
                </a:lnTo>
                <a:close/>
              </a:path>
              <a:path w="1178560" h="59689">
                <a:moveTo>
                  <a:pt x="1141463" y="1066"/>
                </a:moveTo>
                <a:lnTo>
                  <a:pt x="1127658" y="1066"/>
                </a:lnTo>
                <a:lnTo>
                  <a:pt x="1126820" y="1904"/>
                </a:lnTo>
                <a:lnTo>
                  <a:pt x="1126820" y="57670"/>
                </a:lnTo>
                <a:lnTo>
                  <a:pt x="1127658" y="58508"/>
                </a:lnTo>
                <a:lnTo>
                  <a:pt x="1140917" y="58508"/>
                </a:lnTo>
                <a:lnTo>
                  <a:pt x="1141755" y="57670"/>
                </a:lnTo>
                <a:lnTo>
                  <a:pt x="1141755" y="26009"/>
                </a:lnTo>
                <a:lnTo>
                  <a:pt x="1158251" y="26009"/>
                </a:lnTo>
                <a:lnTo>
                  <a:pt x="1142047" y="1384"/>
                </a:lnTo>
                <a:lnTo>
                  <a:pt x="1141463" y="1066"/>
                </a:lnTo>
                <a:close/>
              </a:path>
              <a:path w="1178560" h="59689">
                <a:moveTo>
                  <a:pt x="1158251" y="26009"/>
                </a:moveTo>
                <a:lnTo>
                  <a:pt x="1141755" y="26009"/>
                </a:lnTo>
                <a:lnTo>
                  <a:pt x="1163129" y="58191"/>
                </a:lnTo>
                <a:lnTo>
                  <a:pt x="1163713" y="58508"/>
                </a:lnTo>
                <a:lnTo>
                  <a:pt x="1177442" y="58508"/>
                </a:lnTo>
                <a:lnTo>
                  <a:pt x="1178267" y="57670"/>
                </a:lnTo>
                <a:lnTo>
                  <a:pt x="1178267" y="33731"/>
                </a:lnTo>
                <a:lnTo>
                  <a:pt x="1163332" y="33731"/>
                </a:lnTo>
                <a:lnTo>
                  <a:pt x="1158251" y="26009"/>
                </a:lnTo>
                <a:close/>
              </a:path>
              <a:path w="1178560" h="59689">
                <a:moveTo>
                  <a:pt x="1177442" y="1066"/>
                </a:moveTo>
                <a:lnTo>
                  <a:pt x="1164170" y="1066"/>
                </a:lnTo>
                <a:lnTo>
                  <a:pt x="1163332" y="1904"/>
                </a:lnTo>
                <a:lnTo>
                  <a:pt x="1163332" y="33731"/>
                </a:lnTo>
                <a:lnTo>
                  <a:pt x="1178267" y="33731"/>
                </a:lnTo>
                <a:lnTo>
                  <a:pt x="1178267" y="1904"/>
                </a:lnTo>
                <a:lnTo>
                  <a:pt x="1177442" y="1066"/>
                </a:lnTo>
                <a:close/>
              </a:path>
              <a:path w="1178560" h="59689">
                <a:moveTo>
                  <a:pt x="811771" y="0"/>
                </a:moveTo>
                <a:lnTo>
                  <a:pt x="799243" y="2345"/>
                </a:lnTo>
                <a:lnTo>
                  <a:pt x="789674" y="8737"/>
                </a:lnTo>
                <a:lnTo>
                  <a:pt x="783565" y="18205"/>
                </a:lnTo>
                <a:lnTo>
                  <a:pt x="781418" y="29781"/>
                </a:lnTo>
                <a:lnTo>
                  <a:pt x="783553" y="41364"/>
                </a:lnTo>
                <a:lnTo>
                  <a:pt x="789641" y="50836"/>
                </a:lnTo>
                <a:lnTo>
                  <a:pt x="799206" y="57229"/>
                </a:lnTo>
                <a:lnTo>
                  <a:pt x="811771" y="59575"/>
                </a:lnTo>
                <a:lnTo>
                  <a:pt x="824375" y="57229"/>
                </a:lnTo>
                <a:lnTo>
                  <a:pt x="833940" y="50836"/>
                </a:lnTo>
                <a:lnTo>
                  <a:pt x="836813" y="46354"/>
                </a:lnTo>
                <a:lnTo>
                  <a:pt x="802741" y="46354"/>
                </a:lnTo>
                <a:lnTo>
                  <a:pt x="797496" y="39217"/>
                </a:lnTo>
                <a:lnTo>
                  <a:pt x="797496" y="20358"/>
                </a:lnTo>
                <a:lnTo>
                  <a:pt x="802665" y="13220"/>
                </a:lnTo>
                <a:lnTo>
                  <a:pt x="836792" y="13220"/>
                </a:lnTo>
                <a:lnTo>
                  <a:pt x="833907" y="8737"/>
                </a:lnTo>
                <a:lnTo>
                  <a:pt x="824338" y="2345"/>
                </a:lnTo>
                <a:lnTo>
                  <a:pt x="811771" y="0"/>
                </a:lnTo>
                <a:close/>
              </a:path>
              <a:path w="1178560" h="59689">
                <a:moveTo>
                  <a:pt x="836792" y="13220"/>
                </a:moveTo>
                <a:lnTo>
                  <a:pt x="820966" y="13220"/>
                </a:lnTo>
                <a:lnTo>
                  <a:pt x="826135" y="20358"/>
                </a:lnTo>
                <a:lnTo>
                  <a:pt x="826135" y="39217"/>
                </a:lnTo>
                <a:lnTo>
                  <a:pt x="820877" y="46354"/>
                </a:lnTo>
                <a:lnTo>
                  <a:pt x="836813" y="46354"/>
                </a:lnTo>
                <a:lnTo>
                  <a:pt x="840012" y="41364"/>
                </a:lnTo>
                <a:lnTo>
                  <a:pt x="842137" y="29781"/>
                </a:lnTo>
                <a:lnTo>
                  <a:pt x="839999" y="18205"/>
                </a:lnTo>
                <a:lnTo>
                  <a:pt x="836792" y="13220"/>
                </a:lnTo>
                <a:close/>
              </a:path>
              <a:path w="1178560" h="59689">
                <a:moveTo>
                  <a:pt x="1024064" y="0"/>
                </a:moveTo>
                <a:lnTo>
                  <a:pt x="1015326" y="0"/>
                </a:lnTo>
                <a:lnTo>
                  <a:pt x="1002557" y="2357"/>
                </a:lnTo>
                <a:lnTo>
                  <a:pt x="992951" y="8761"/>
                </a:lnTo>
                <a:lnTo>
                  <a:pt x="986900" y="18211"/>
                </a:lnTo>
                <a:lnTo>
                  <a:pt x="984796" y="29705"/>
                </a:lnTo>
                <a:lnTo>
                  <a:pt x="986945" y="41605"/>
                </a:lnTo>
                <a:lnTo>
                  <a:pt x="993063" y="51069"/>
                </a:lnTo>
                <a:lnTo>
                  <a:pt x="1002659" y="57319"/>
                </a:lnTo>
                <a:lnTo>
                  <a:pt x="1015238" y="59575"/>
                </a:lnTo>
                <a:lnTo>
                  <a:pt x="1024115" y="59575"/>
                </a:lnTo>
                <a:lnTo>
                  <a:pt x="1031557" y="57022"/>
                </a:lnTo>
                <a:lnTo>
                  <a:pt x="1037844" y="52565"/>
                </a:lnTo>
                <a:lnTo>
                  <a:pt x="1038136" y="51993"/>
                </a:lnTo>
                <a:lnTo>
                  <a:pt x="1038136" y="46278"/>
                </a:lnTo>
                <a:lnTo>
                  <a:pt x="1005763" y="46278"/>
                </a:lnTo>
                <a:lnTo>
                  <a:pt x="1000086" y="39027"/>
                </a:lnTo>
                <a:lnTo>
                  <a:pt x="1001420" y="19811"/>
                </a:lnTo>
                <a:lnTo>
                  <a:pt x="1007922" y="13284"/>
                </a:lnTo>
                <a:lnTo>
                  <a:pt x="1033302" y="13284"/>
                </a:lnTo>
                <a:lnTo>
                  <a:pt x="1037107" y="8623"/>
                </a:lnTo>
                <a:lnTo>
                  <a:pt x="1036916" y="7391"/>
                </a:lnTo>
                <a:lnTo>
                  <a:pt x="1030554" y="2793"/>
                </a:lnTo>
                <a:lnTo>
                  <a:pt x="1024064" y="0"/>
                </a:lnTo>
                <a:close/>
              </a:path>
              <a:path w="1178560" h="59689">
                <a:moveTo>
                  <a:pt x="1037297" y="25679"/>
                </a:moveTo>
                <a:lnTo>
                  <a:pt x="1013612" y="25679"/>
                </a:lnTo>
                <a:lnTo>
                  <a:pt x="1012774" y="26517"/>
                </a:lnTo>
                <a:lnTo>
                  <a:pt x="1012774" y="34785"/>
                </a:lnTo>
                <a:lnTo>
                  <a:pt x="1013612" y="35610"/>
                </a:lnTo>
                <a:lnTo>
                  <a:pt x="1023937" y="35610"/>
                </a:lnTo>
                <a:lnTo>
                  <a:pt x="1023937" y="44310"/>
                </a:lnTo>
                <a:lnTo>
                  <a:pt x="1021638" y="45618"/>
                </a:lnTo>
                <a:lnTo>
                  <a:pt x="1019098" y="46278"/>
                </a:lnTo>
                <a:lnTo>
                  <a:pt x="1038136" y="46278"/>
                </a:lnTo>
                <a:lnTo>
                  <a:pt x="1038136" y="26517"/>
                </a:lnTo>
                <a:lnTo>
                  <a:pt x="1037297" y="25679"/>
                </a:lnTo>
                <a:close/>
              </a:path>
              <a:path w="1178560" h="59689">
                <a:moveTo>
                  <a:pt x="1033302" y="13284"/>
                </a:moveTo>
                <a:lnTo>
                  <a:pt x="1007922" y="13284"/>
                </a:lnTo>
                <a:lnTo>
                  <a:pt x="1020660" y="13296"/>
                </a:lnTo>
                <a:lnTo>
                  <a:pt x="1024534" y="14947"/>
                </a:lnTo>
                <a:lnTo>
                  <a:pt x="1028700" y="17767"/>
                </a:lnTo>
                <a:lnTo>
                  <a:pt x="1029766" y="17614"/>
                </a:lnTo>
                <a:lnTo>
                  <a:pt x="1033302" y="13284"/>
                </a:lnTo>
                <a:close/>
              </a:path>
              <a:path w="1178560" h="59689">
                <a:moveTo>
                  <a:pt x="1083119" y="0"/>
                </a:moveTo>
                <a:lnTo>
                  <a:pt x="1070591" y="2345"/>
                </a:lnTo>
                <a:lnTo>
                  <a:pt x="1061023" y="8737"/>
                </a:lnTo>
                <a:lnTo>
                  <a:pt x="1054914" y="18205"/>
                </a:lnTo>
                <a:lnTo>
                  <a:pt x="1052766" y="29781"/>
                </a:lnTo>
                <a:lnTo>
                  <a:pt x="1054901" y="41364"/>
                </a:lnTo>
                <a:lnTo>
                  <a:pt x="1060989" y="50836"/>
                </a:lnTo>
                <a:lnTo>
                  <a:pt x="1070554" y="57229"/>
                </a:lnTo>
                <a:lnTo>
                  <a:pt x="1083119" y="59575"/>
                </a:lnTo>
                <a:lnTo>
                  <a:pt x="1095724" y="57229"/>
                </a:lnTo>
                <a:lnTo>
                  <a:pt x="1105288" y="50836"/>
                </a:lnTo>
                <a:lnTo>
                  <a:pt x="1108161" y="46354"/>
                </a:lnTo>
                <a:lnTo>
                  <a:pt x="1074102" y="46354"/>
                </a:lnTo>
                <a:lnTo>
                  <a:pt x="1068844" y="39217"/>
                </a:lnTo>
                <a:lnTo>
                  <a:pt x="1068844" y="20358"/>
                </a:lnTo>
                <a:lnTo>
                  <a:pt x="1074013" y="13220"/>
                </a:lnTo>
                <a:lnTo>
                  <a:pt x="1108140" y="13220"/>
                </a:lnTo>
                <a:lnTo>
                  <a:pt x="1105255" y="8737"/>
                </a:lnTo>
                <a:lnTo>
                  <a:pt x="1095686" y="2345"/>
                </a:lnTo>
                <a:lnTo>
                  <a:pt x="1083119" y="0"/>
                </a:lnTo>
                <a:close/>
              </a:path>
              <a:path w="1178560" h="59689">
                <a:moveTo>
                  <a:pt x="1108140" y="13220"/>
                </a:moveTo>
                <a:lnTo>
                  <a:pt x="1092314" y="13220"/>
                </a:lnTo>
                <a:lnTo>
                  <a:pt x="1097483" y="20358"/>
                </a:lnTo>
                <a:lnTo>
                  <a:pt x="1097483" y="39217"/>
                </a:lnTo>
                <a:lnTo>
                  <a:pt x="1092238" y="46354"/>
                </a:lnTo>
                <a:lnTo>
                  <a:pt x="1108161" y="46354"/>
                </a:lnTo>
                <a:lnTo>
                  <a:pt x="1111360" y="41364"/>
                </a:lnTo>
                <a:lnTo>
                  <a:pt x="1113485" y="29781"/>
                </a:lnTo>
                <a:lnTo>
                  <a:pt x="1111348" y="18205"/>
                </a:lnTo>
                <a:lnTo>
                  <a:pt x="1108140" y="13220"/>
                </a:lnTo>
                <a:close/>
              </a:path>
              <a:path w="1178560" h="59689">
                <a:moveTo>
                  <a:pt x="356450" y="1079"/>
                </a:moveTo>
                <a:lnTo>
                  <a:pt x="342201" y="1079"/>
                </a:lnTo>
                <a:lnTo>
                  <a:pt x="341363" y="1904"/>
                </a:lnTo>
                <a:lnTo>
                  <a:pt x="341363" y="57670"/>
                </a:lnTo>
                <a:lnTo>
                  <a:pt x="342201" y="58508"/>
                </a:lnTo>
                <a:lnTo>
                  <a:pt x="382460" y="58508"/>
                </a:lnTo>
                <a:lnTo>
                  <a:pt x="383298" y="57670"/>
                </a:lnTo>
                <a:lnTo>
                  <a:pt x="383298" y="45808"/>
                </a:lnTo>
                <a:lnTo>
                  <a:pt x="382460" y="44970"/>
                </a:lnTo>
                <a:lnTo>
                  <a:pt x="357276" y="44970"/>
                </a:lnTo>
                <a:lnTo>
                  <a:pt x="357276" y="1904"/>
                </a:lnTo>
                <a:lnTo>
                  <a:pt x="356450" y="1079"/>
                </a:lnTo>
                <a:close/>
              </a:path>
              <a:path w="1178560" h="59689">
                <a:moveTo>
                  <a:pt x="176974" y="1079"/>
                </a:moveTo>
                <a:lnTo>
                  <a:pt x="160388" y="1079"/>
                </a:lnTo>
                <a:lnTo>
                  <a:pt x="159689" y="1574"/>
                </a:lnTo>
                <a:lnTo>
                  <a:pt x="140216" y="57251"/>
                </a:lnTo>
                <a:lnTo>
                  <a:pt x="141097" y="58508"/>
                </a:lnTo>
                <a:lnTo>
                  <a:pt x="156260" y="58508"/>
                </a:lnTo>
                <a:lnTo>
                  <a:pt x="156984" y="57962"/>
                </a:lnTo>
                <a:lnTo>
                  <a:pt x="159372" y="49974"/>
                </a:lnTo>
                <a:lnTo>
                  <a:pt x="194542" y="49974"/>
                </a:lnTo>
                <a:lnTo>
                  <a:pt x="190454" y="38239"/>
                </a:lnTo>
                <a:lnTo>
                  <a:pt x="162902" y="38239"/>
                </a:lnTo>
                <a:lnTo>
                  <a:pt x="168567" y="19456"/>
                </a:lnTo>
                <a:lnTo>
                  <a:pt x="183909" y="19456"/>
                </a:lnTo>
                <a:lnTo>
                  <a:pt x="177673" y="1574"/>
                </a:lnTo>
                <a:lnTo>
                  <a:pt x="176974" y="1079"/>
                </a:lnTo>
                <a:close/>
              </a:path>
              <a:path w="1178560" h="59689">
                <a:moveTo>
                  <a:pt x="194542" y="49974"/>
                </a:moveTo>
                <a:lnTo>
                  <a:pt x="177914" y="49974"/>
                </a:lnTo>
                <a:lnTo>
                  <a:pt x="180378" y="57975"/>
                </a:lnTo>
                <a:lnTo>
                  <a:pt x="181102" y="58508"/>
                </a:lnTo>
                <a:lnTo>
                  <a:pt x="196189" y="58508"/>
                </a:lnTo>
                <a:lnTo>
                  <a:pt x="197074" y="57238"/>
                </a:lnTo>
                <a:lnTo>
                  <a:pt x="194542" y="49974"/>
                </a:lnTo>
                <a:close/>
              </a:path>
              <a:path w="1178560" h="59689">
                <a:moveTo>
                  <a:pt x="183909" y="19456"/>
                </a:moveTo>
                <a:lnTo>
                  <a:pt x="168719" y="19456"/>
                </a:lnTo>
                <a:lnTo>
                  <a:pt x="174383" y="38239"/>
                </a:lnTo>
                <a:lnTo>
                  <a:pt x="190454" y="38239"/>
                </a:lnTo>
                <a:lnTo>
                  <a:pt x="183909" y="19456"/>
                </a:lnTo>
                <a:close/>
              </a:path>
              <a:path w="1178560" h="59689">
                <a:moveTo>
                  <a:pt x="33642" y="15024"/>
                </a:moveTo>
                <a:lnTo>
                  <a:pt x="17881" y="15024"/>
                </a:lnTo>
                <a:lnTo>
                  <a:pt x="17881" y="57670"/>
                </a:lnTo>
                <a:lnTo>
                  <a:pt x="18719" y="58508"/>
                </a:lnTo>
                <a:lnTo>
                  <a:pt x="32804" y="58508"/>
                </a:lnTo>
                <a:lnTo>
                  <a:pt x="33642" y="57670"/>
                </a:lnTo>
                <a:lnTo>
                  <a:pt x="33642" y="15024"/>
                </a:lnTo>
                <a:close/>
              </a:path>
              <a:path w="1178560" h="59689">
                <a:moveTo>
                  <a:pt x="50685" y="1079"/>
                </a:moveTo>
                <a:lnTo>
                  <a:pt x="825" y="1079"/>
                </a:lnTo>
                <a:lnTo>
                  <a:pt x="0" y="1904"/>
                </a:lnTo>
                <a:lnTo>
                  <a:pt x="0" y="14185"/>
                </a:lnTo>
                <a:lnTo>
                  <a:pt x="825" y="15024"/>
                </a:lnTo>
                <a:lnTo>
                  <a:pt x="50685" y="15024"/>
                </a:lnTo>
                <a:lnTo>
                  <a:pt x="51523" y="14185"/>
                </a:lnTo>
                <a:lnTo>
                  <a:pt x="51523" y="1904"/>
                </a:lnTo>
                <a:lnTo>
                  <a:pt x="50685" y="1079"/>
                </a:lnTo>
                <a:close/>
              </a:path>
              <a:path w="1178560" h="59689">
                <a:moveTo>
                  <a:pt x="319557" y="1079"/>
                </a:moveTo>
                <a:lnTo>
                  <a:pt x="277901" y="1079"/>
                </a:lnTo>
                <a:lnTo>
                  <a:pt x="277075" y="1904"/>
                </a:lnTo>
                <a:lnTo>
                  <a:pt x="277075" y="57670"/>
                </a:lnTo>
                <a:lnTo>
                  <a:pt x="277901" y="58508"/>
                </a:lnTo>
                <a:lnTo>
                  <a:pt x="319811" y="58508"/>
                </a:lnTo>
                <a:lnTo>
                  <a:pt x="320636" y="57670"/>
                </a:lnTo>
                <a:lnTo>
                  <a:pt x="320636" y="45719"/>
                </a:lnTo>
                <a:lnTo>
                  <a:pt x="319811" y="44894"/>
                </a:lnTo>
                <a:lnTo>
                  <a:pt x="292900" y="44894"/>
                </a:lnTo>
                <a:lnTo>
                  <a:pt x="292900" y="35293"/>
                </a:lnTo>
                <a:lnTo>
                  <a:pt x="305828" y="35293"/>
                </a:lnTo>
                <a:lnTo>
                  <a:pt x="306666" y="34455"/>
                </a:lnTo>
                <a:lnTo>
                  <a:pt x="306666" y="24307"/>
                </a:lnTo>
                <a:lnTo>
                  <a:pt x="305828" y="23469"/>
                </a:lnTo>
                <a:lnTo>
                  <a:pt x="292900" y="23469"/>
                </a:lnTo>
                <a:lnTo>
                  <a:pt x="292900" y="14693"/>
                </a:lnTo>
                <a:lnTo>
                  <a:pt x="319557" y="14693"/>
                </a:lnTo>
                <a:lnTo>
                  <a:pt x="320395" y="13868"/>
                </a:lnTo>
                <a:lnTo>
                  <a:pt x="320395" y="1904"/>
                </a:lnTo>
                <a:lnTo>
                  <a:pt x="319557" y="1079"/>
                </a:lnTo>
                <a:close/>
              </a:path>
              <a:path w="1178560" h="59689">
                <a:moveTo>
                  <a:pt x="219964" y="1079"/>
                </a:moveTo>
                <a:lnTo>
                  <a:pt x="204800" y="1079"/>
                </a:lnTo>
                <a:lnTo>
                  <a:pt x="203911" y="2336"/>
                </a:lnTo>
                <a:lnTo>
                  <a:pt x="223316" y="58013"/>
                </a:lnTo>
                <a:lnTo>
                  <a:pt x="224015" y="58508"/>
                </a:lnTo>
                <a:lnTo>
                  <a:pt x="240436" y="58508"/>
                </a:lnTo>
                <a:lnTo>
                  <a:pt x="241134" y="58013"/>
                </a:lnTo>
                <a:lnTo>
                  <a:pt x="247484" y="39801"/>
                </a:lnTo>
                <a:lnTo>
                  <a:pt x="232105" y="39801"/>
                </a:lnTo>
                <a:lnTo>
                  <a:pt x="220687" y="1612"/>
                </a:lnTo>
                <a:lnTo>
                  <a:pt x="219964" y="1079"/>
                </a:lnTo>
                <a:close/>
              </a:path>
              <a:path w="1178560" h="59689">
                <a:moveTo>
                  <a:pt x="259638" y="1079"/>
                </a:moveTo>
                <a:lnTo>
                  <a:pt x="244475" y="1079"/>
                </a:lnTo>
                <a:lnTo>
                  <a:pt x="243751" y="1612"/>
                </a:lnTo>
                <a:lnTo>
                  <a:pt x="232270" y="39801"/>
                </a:lnTo>
                <a:lnTo>
                  <a:pt x="247484" y="39801"/>
                </a:lnTo>
                <a:lnTo>
                  <a:pt x="260540" y="2336"/>
                </a:lnTo>
                <a:lnTo>
                  <a:pt x="259638" y="1079"/>
                </a:lnTo>
                <a:close/>
              </a:path>
              <a:path w="1178560" h="59689">
                <a:moveTo>
                  <a:pt x="105159" y="38163"/>
                </a:moveTo>
                <a:lnTo>
                  <a:pt x="87782" y="38163"/>
                </a:lnTo>
                <a:lnTo>
                  <a:pt x="91467" y="49098"/>
                </a:lnTo>
                <a:lnTo>
                  <a:pt x="96165" y="54917"/>
                </a:lnTo>
                <a:lnTo>
                  <a:pt x="105000" y="57580"/>
                </a:lnTo>
                <a:lnTo>
                  <a:pt x="121094" y="59042"/>
                </a:lnTo>
                <a:lnTo>
                  <a:pt x="122174" y="59118"/>
                </a:lnTo>
                <a:lnTo>
                  <a:pt x="123088" y="58254"/>
                </a:lnTo>
                <a:lnTo>
                  <a:pt x="123088" y="46215"/>
                </a:lnTo>
                <a:lnTo>
                  <a:pt x="122364" y="45440"/>
                </a:lnTo>
                <a:lnTo>
                  <a:pt x="109105" y="43751"/>
                </a:lnTo>
                <a:lnTo>
                  <a:pt x="105159" y="38163"/>
                </a:lnTo>
                <a:close/>
              </a:path>
              <a:path w="1178560" h="59689">
                <a:moveTo>
                  <a:pt x="97713" y="1079"/>
                </a:moveTo>
                <a:lnTo>
                  <a:pt x="72707" y="1079"/>
                </a:lnTo>
                <a:lnTo>
                  <a:pt x="71869" y="1904"/>
                </a:lnTo>
                <a:lnTo>
                  <a:pt x="71869" y="57670"/>
                </a:lnTo>
                <a:lnTo>
                  <a:pt x="72707" y="58508"/>
                </a:lnTo>
                <a:lnTo>
                  <a:pt x="86956" y="58508"/>
                </a:lnTo>
                <a:lnTo>
                  <a:pt x="87782" y="57670"/>
                </a:lnTo>
                <a:lnTo>
                  <a:pt x="87782" y="38163"/>
                </a:lnTo>
                <a:lnTo>
                  <a:pt x="105159" y="38163"/>
                </a:lnTo>
                <a:lnTo>
                  <a:pt x="104952" y="37871"/>
                </a:lnTo>
                <a:lnTo>
                  <a:pt x="117462" y="36398"/>
                </a:lnTo>
                <a:lnTo>
                  <a:pt x="121259" y="28727"/>
                </a:lnTo>
                <a:lnTo>
                  <a:pt x="121259" y="27000"/>
                </a:lnTo>
                <a:lnTo>
                  <a:pt x="87782" y="27000"/>
                </a:lnTo>
                <a:lnTo>
                  <a:pt x="87782" y="13385"/>
                </a:lnTo>
                <a:lnTo>
                  <a:pt x="120141" y="13385"/>
                </a:lnTo>
                <a:lnTo>
                  <a:pt x="120061" y="12914"/>
                </a:lnTo>
                <a:lnTo>
                  <a:pt x="116101" y="6881"/>
                </a:lnTo>
                <a:lnTo>
                  <a:pt x="108834" y="2665"/>
                </a:lnTo>
                <a:lnTo>
                  <a:pt x="97713" y="1079"/>
                </a:lnTo>
                <a:close/>
              </a:path>
              <a:path w="1178560" h="59689">
                <a:moveTo>
                  <a:pt x="120141" y="13385"/>
                </a:moveTo>
                <a:lnTo>
                  <a:pt x="102222" y="13385"/>
                </a:lnTo>
                <a:lnTo>
                  <a:pt x="105346" y="15595"/>
                </a:lnTo>
                <a:lnTo>
                  <a:pt x="105346" y="24625"/>
                </a:lnTo>
                <a:lnTo>
                  <a:pt x="102387" y="27000"/>
                </a:lnTo>
                <a:lnTo>
                  <a:pt x="121259" y="27000"/>
                </a:lnTo>
                <a:lnTo>
                  <a:pt x="121259" y="19951"/>
                </a:lnTo>
                <a:lnTo>
                  <a:pt x="120141" y="13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34092" y="1936272"/>
            <a:ext cx="288290" cy="226060"/>
          </a:xfrm>
          <a:custGeom>
            <a:avLst/>
            <a:gdLst/>
            <a:ahLst/>
            <a:cxnLst/>
            <a:rect l="l" t="t" r="r" b="b"/>
            <a:pathLst>
              <a:path w="288289" h="226060">
                <a:moveTo>
                  <a:pt x="276794" y="185394"/>
                </a:moveTo>
                <a:lnTo>
                  <a:pt x="2692" y="185394"/>
                </a:lnTo>
                <a:lnTo>
                  <a:pt x="5130" y="189433"/>
                </a:lnTo>
                <a:lnTo>
                  <a:pt x="5880" y="191731"/>
                </a:lnTo>
                <a:lnTo>
                  <a:pt x="4216" y="197459"/>
                </a:lnTo>
                <a:lnTo>
                  <a:pt x="3632" y="200571"/>
                </a:lnTo>
                <a:lnTo>
                  <a:pt x="2832" y="209994"/>
                </a:lnTo>
                <a:lnTo>
                  <a:pt x="6502" y="217932"/>
                </a:lnTo>
                <a:lnTo>
                  <a:pt x="10579" y="223723"/>
                </a:lnTo>
                <a:lnTo>
                  <a:pt x="20688" y="226021"/>
                </a:lnTo>
                <a:lnTo>
                  <a:pt x="248094" y="226021"/>
                </a:lnTo>
                <a:lnTo>
                  <a:pt x="277377" y="209019"/>
                </a:lnTo>
                <a:lnTo>
                  <a:pt x="277132" y="191731"/>
                </a:lnTo>
                <a:lnTo>
                  <a:pt x="277082" y="189433"/>
                </a:lnTo>
                <a:lnTo>
                  <a:pt x="276794" y="185394"/>
                </a:lnTo>
                <a:close/>
              </a:path>
              <a:path w="288289" h="226060">
                <a:moveTo>
                  <a:pt x="6680" y="150774"/>
                </a:moveTo>
                <a:lnTo>
                  <a:pt x="6642" y="162217"/>
                </a:lnTo>
                <a:lnTo>
                  <a:pt x="6007" y="164426"/>
                </a:lnTo>
                <a:lnTo>
                  <a:pt x="3098" y="170929"/>
                </a:lnTo>
                <a:lnTo>
                  <a:pt x="0" y="178269"/>
                </a:lnTo>
                <a:lnTo>
                  <a:pt x="0" y="185737"/>
                </a:lnTo>
                <a:lnTo>
                  <a:pt x="2692" y="185394"/>
                </a:lnTo>
                <a:lnTo>
                  <a:pt x="276794" y="185394"/>
                </a:lnTo>
                <a:lnTo>
                  <a:pt x="275502" y="167252"/>
                </a:lnTo>
                <a:lnTo>
                  <a:pt x="274525" y="152768"/>
                </a:lnTo>
                <a:lnTo>
                  <a:pt x="11899" y="152768"/>
                </a:lnTo>
                <a:lnTo>
                  <a:pt x="6680" y="150774"/>
                </a:lnTo>
                <a:close/>
              </a:path>
              <a:path w="288289" h="226060">
                <a:moveTo>
                  <a:pt x="26174" y="34988"/>
                </a:moveTo>
                <a:lnTo>
                  <a:pt x="25082" y="36563"/>
                </a:lnTo>
                <a:lnTo>
                  <a:pt x="25374" y="43688"/>
                </a:lnTo>
                <a:lnTo>
                  <a:pt x="24217" y="53954"/>
                </a:lnTo>
                <a:lnTo>
                  <a:pt x="21678" y="74790"/>
                </a:lnTo>
                <a:lnTo>
                  <a:pt x="21488" y="79667"/>
                </a:lnTo>
                <a:lnTo>
                  <a:pt x="21196" y="81749"/>
                </a:lnTo>
                <a:lnTo>
                  <a:pt x="22186" y="88658"/>
                </a:lnTo>
                <a:lnTo>
                  <a:pt x="19837" y="93103"/>
                </a:lnTo>
                <a:lnTo>
                  <a:pt x="19291" y="102654"/>
                </a:lnTo>
                <a:lnTo>
                  <a:pt x="18948" y="107467"/>
                </a:lnTo>
                <a:lnTo>
                  <a:pt x="17754" y="115125"/>
                </a:lnTo>
                <a:lnTo>
                  <a:pt x="16370" y="117906"/>
                </a:lnTo>
                <a:lnTo>
                  <a:pt x="15252" y="122618"/>
                </a:lnTo>
                <a:lnTo>
                  <a:pt x="15074" y="124561"/>
                </a:lnTo>
                <a:lnTo>
                  <a:pt x="15649" y="130276"/>
                </a:lnTo>
                <a:lnTo>
                  <a:pt x="16040" y="133921"/>
                </a:lnTo>
                <a:lnTo>
                  <a:pt x="9677" y="142709"/>
                </a:lnTo>
                <a:lnTo>
                  <a:pt x="13690" y="146545"/>
                </a:lnTo>
                <a:lnTo>
                  <a:pt x="11899" y="152768"/>
                </a:lnTo>
                <a:lnTo>
                  <a:pt x="274525" y="152768"/>
                </a:lnTo>
                <a:lnTo>
                  <a:pt x="274091" y="146342"/>
                </a:lnTo>
                <a:lnTo>
                  <a:pt x="273932" y="142709"/>
                </a:lnTo>
                <a:lnTo>
                  <a:pt x="273824" y="137058"/>
                </a:lnTo>
                <a:lnTo>
                  <a:pt x="273245" y="130251"/>
                </a:lnTo>
                <a:lnTo>
                  <a:pt x="273570" y="128498"/>
                </a:lnTo>
                <a:lnTo>
                  <a:pt x="276517" y="125844"/>
                </a:lnTo>
                <a:lnTo>
                  <a:pt x="276821" y="124409"/>
                </a:lnTo>
                <a:lnTo>
                  <a:pt x="275107" y="118833"/>
                </a:lnTo>
                <a:lnTo>
                  <a:pt x="277380" y="115404"/>
                </a:lnTo>
                <a:lnTo>
                  <a:pt x="278345" y="107797"/>
                </a:lnTo>
                <a:lnTo>
                  <a:pt x="275818" y="103987"/>
                </a:lnTo>
                <a:lnTo>
                  <a:pt x="269265" y="102908"/>
                </a:lnTo>
                <a:lnTo>
                  <a:pt x="266712" y="99910"/>
                </a:lnTo>
                <a:lnTo>
                  <a:pt x="279400" y="66687"/>
                </a:lnTo>
                <a:lnTo>
                  <a:pt x="282536" y="55245"/>
                </a:lnTo>
                <a:lnTo>
                  <a:pt x="285026" y="42354"/>
                </a:lnTo>
                <a:lnTo>
                  <a:pt x="287769" y="36207"/>
                </a:lnTo>
                <a:lnTo>
                  <a:pt x="287905" y="35483"/>
                </a:lnTo>
                <a:lnTo>
                  <a:pt x="27444" y="35483"/>
                </a:lnTo>
                <a:lnTo>
                  <a:pt x="26174" y="34988"/>
                </a:lnTo>
                <a:close/>
              </a:path>
              <a:path w="288289" h="226060">
                <a:moveTo>
                  <a:pt x="28473" y="0"/>
                </a:moveTo>
                <a:lnTo>
                  <a:pt x="25717" y="1765"/>
                </a:lnTo>
                <a:lnTo>
                  <a:pt x="27178" y="5321"/>
                </a:lnTo>
                <a:lnTo>
                  <a:pt x="27686" y="9690"/>
                </a:lnTo>
                <a:lnTo>
                  <a:pt x="28181" y="11874"/>
                </a:lnTo>
                <a:lnTo>
                  <a:pt x="25425" y="13779"/>
                </a:lnTo>
                <a:lnTo>
                  <a:pt x="25663" y="18872"/>
                </a:lnTo>
                <a:lnTo>
                  <a:pt x="25784" y="22428"/>
                </a:lnTo>
                <a:lnTo>
                  <a:pt x="25904" y="24752"/>
                </a:lnTo>
                <a:lnTo>
                  <a:pt x="26644" y="30607"/>
                </a:lnTo>
                <a:lnTo>
                  <a:pt x="28220" y="31699"/>
                </a:lnTo>
                <a:lnTo>
                  <a:pt x="28202" y="31978"/>
                </a:lnTo>
                <a:lnTo>
                  <a:pt x="27444" y="35483"/>
                </a:lnTo>
                <a:lnTo>
                  <a:pt x="287905" y="35483"/>
                </a:lnTo>
                <a:lnTo>
                  <a:pt x="288018" y="34886"/>
                </a:lnTo>
                <a:lnTo>
                  <a:pt x="93738" y="34886"/>
                </a:lnTo>
                <a:lnTo>
                  <a:pt x="84442" y="34404"/>
                </a:lnTo>
                <a:lnTo>
                  <a:pt x="71437" y="18542"/>
                </a:lnTo>
                <a:lnTo>
                  <a:pt x="68122" y="10617"/>
                </a:lnTo>
                <a:lnTo>
                  <a:pt x="66281" y="8026"/>
                </a:lnTo>
                <a:lnTo>
                  <a:pt x="61912" y="5435"/>
                </a:lnTo>
                <a:lnTo>
                  <a:pt x="60363" y="4762"/>
                </a:lnTo>
                <a:lnTo>
                  <a:pt x="58939" y="3784"/>
                </a:lnTo>
                <a:lnTo>
                  <a:pt x="52616" y="3784"/>
                </a:lnTo>
                <a:lnTo>
                  <a:pt x="45999" y="1104"/>
                </a:lnTo>
                <a:lnTo>
                  <a:pt x="45129" y="1016"/>
                </a:lnTo>
                <a:lnTo>
                  <a:pt x="29870" y="1016"/>
                </a:lnTo>
                <a:lnTo>
                  <a:pt x="28473" y="0"/>
                </a:lnTo>
                <a:close/>
              </a:path>
              <a:path w="288289" h="226060">
                <a:moveTo>
                  <a:pt x="103771" y="28194"/>
                </a:moveTo>
                <a:lnTo>
                  <a:pt x="102400" y="28562"/>
                </a:lnTo>
                <a:lnTo>
                  <a:pt x="98463" y="33782"/>
                </a:lnTo>
                <a:lnTo>
                  <a:pt x="93738" y="34886"/>
                </a:lnTo>
                <a:lnTo>
                  <a:pt x="288018" y="34886"/>
                </a:lnTo>
                <a:lnTo>
                  <a:pt x="288226" y="33782"/>
                </a:lnTo>
                <a:lnTo>
                  <a:pt x="288228" y="32664"/>
                </a:lnTo>
                <a:lnTo>
                  <a:pt x="123545" y="32664"/>
                </a:lnTo>
                <a:lnTo>
                  <a:pt x="120523" y="31978"/>
                </a:lnTo>
                <a:lnTo>
                  <a:pt x="117081" y="29603"/>
                </a:lnTo>
                <a:lnTo>
                  <a:pt x="110693" y="28384"/>
                </a:lnTo>
                <a:lnTo>
                  <a:pt x="103771" y="28194"/>
                </a:lnTo>
                <a:close/>
              </a:path>
              <a:path w="288289" h="226060">
                <a:moveTo>
                  <a:pt x="128549" y="31026"/>
                </a:moveTo>
                <a:lnTo>
                  <a:pt x="125577" y="31699"/>
                </a:lnTo>
                <a:lnTo>
                  <a:pt x="123545" y="32664"/>
                </a:lnTo>
                <a:lnTo>
                  <a:pt x="288228" y="32664"/>
                </a:lnTo>
                <a:lnTo>
                  <a:pt x="288127" y="31699"/>
                </a:lnTo>
                <a:lnTo>
                  <a:pt x="134124" y="31699"/>
                </a:lnTo>
                <a:lnTo>
                  <a:pt x="128549" y="31026"/>
                </a:lnTo>
                <a:close/>
              </a:path>
              <a:path w="288289" h="226060">
                <a:moveTo>
                  <a:pt x="143332" y="24587"/>
                </a:moveTo>
                <a:lnTo>
                  <a:pt x="139865" y="26898"/>
                </a:lnTo>
                <a:lnTo>
                  <a:pt x="134124" y="31699"/>
                </a:lnTo>
                <a:lnTo>
                  <a:pt x="288127" y="31699"/>
                </a:lnTo>
                <a:lnTo>
                  <a:pt x="287886" y="29387"/>
                </a:lnTo>
                <a:lnTo>
                  <a:pt x="155219" y="29387"/>
                </a:lnTo>
                <a:lnTo>
                  <a:pt x="151815" y="29298"/>
                </a:lnTo>
                <a:lnTo>
                  <a:pt x="149466" y="26847"/>
                </a:lnTo>
                <a:lnTo>
                  <a:pt x="148348" y="25717"/>
                </a:lnTo>
                <a:lnTo>
                  <a:pt x="147878" y="24752"/>
                </a:lnTo>
                <a:lnTo>
                  <a:pt x="143332" y="24587"/>
                </a:lnTo>
                <a:close/>
              </a:path>
              <a:path w="288289" h="226060">
                <a:moveTo>
                  <a:pt x="186029" y="16040"/>
                </a:moveTo>
                <a:lnTo>
                  <a:pt x="182232" y="17551"/>
                </a:lnTo>
                <a:lnTo>
                  <a:pt x="174612" y="20904"/>
                </a:lnTo>
                <a:lnTo>
                  <a:pt x="170599" y="22428"/>
                </a:lnTo>
                <a:lnTo>
                  <a:pt x="162801" y="22860"/>
                </a:lnTo>
                <a:lnTo>
                  <a:pt x="159804" y="24041"/>
                </a:lnTo>
                <a:lnTo>
                  <a:pt x="155219" y="29387"/>
                </a:lnTo>
                <a:lnTo>
                  <a:pt x="287886" y="29387"/>
                </a:lnTo>
                <a:lnTo>
                  <a:pt x="287870" y="29235"/>
                </a:lnTo>
                <a:lnTo>
                  <a:pt x="287274" y="27990"/>
                </a:lnTo>
                <a:lnTo>
                  <a:pt x="282599" y="22860"/>
                </a:lnTo>
                <a:lnTo>
                  <a:pt x="278549" y="18872"/>
                </a:lnTo>
                <a:lnTo>
                  <a:pt x="277561" y="17729"/>
                </a:lnTo>
                <a:lnTo>
                  <a:pt x="193344" y="17729"/>
                </a:lnTo>
                <a:lnTo>
                  <a:pt x="186029" y="16040"/>
                </a:lnTo>
                <a:close/>
              </a:path>
              <a:path w="288289" h="226060">
                <a:moveTo>
                  <a:pt x="269621" y="8661"/>
                </a:moveTo>
                <a:lnTo>
                  <a:pt x="262585" y="10223"/>
                </a:lnTo>
                <a:lnTo>
                  <a:pt x="257594" y="10909"/>
                </a:lnTo>
                <a:lnTo>
                  <a:pt x="200672" y="11595"/>
                </a:lnTo>
                <a:lnTo>
                  <a:pt x="198805" y="12115"/>
                </a:lnTo>
                <a:lnTo>
                  <a:pt x="195491" y="16522"/>
                </a:lnTo>
                <a:lnTo>
                  <a:pt x="193344" y="17729"/>
                </a:lnTo>
                <a:lnTo>
                  <a:pt x="277561" y="17729"/>
                </a:lnTo>
                <a:lnTo>
                  <a:pt x="273621" y="13169"/>
                </a:lnTo>
                <a:lnTo>
                  <a:pt x="273583" y="10287"/>
                </a:lnTo>
                <a:lnTo>
                  <a:pt x="269621" y="8661"/>
                </a:lnTo>
                <a:close/>
              </a:path>
              <a:path w="288289" h="226060">
                <a:moveTo>
                  <a:pt x="55841" y="2413"/>
                </a:moveTo>
                <a:lnTo>
                  <a:pt x="54051" y="3111"/>
                </a:lnTo>
                <a:lnTo>
                  <a:pt x="52616" y="3784"/>
                </a:lnTo>
                <a:lnTo>
                  <a:pt x="58939" y="3784"/>
                </a:lnTo>
                <a:lnTo>
                  <a:pt x="57404" y="2730"/>
                </a:lnTo>
                <a:lnTo>
                  <a:pt x="55841" y="2413"/>
                </a:lnTo>
                <a:close/>
              </a:path>
              <a:path w="288289" h="226060">
                <a:moveTo>
                  <a:pt x="44259" y="927"/>
                </a:moveTo>
                <a:lnTo>
                  <a:pt x="29870" y="1016"/>
                </a:lnTo>
                <a:lnTo>
                  <a:pt x="45129" y="1016"/>
                </a:lnTo>
                <a:lnTo>
                  <a:pt x="44259" y="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za SemBd"/>
                <a:cs typeface="Gza Sem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Gza SemBd"/>
                <a:cs typeface="Gza Sem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2541" y="782942"/>
            <a:ext cx="6227317" cy="95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Gza SemBd"/>
                <a:cs typeface="Gza SemB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404481-E8D0-EF08-AFDD-86CC0FCE3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33221" r="179" b="20175"/>
          <a:stretch>
            <a:fillRect/>
          </a:stretch>
        </p:blipFill>
        <p:spPr>
          <a:xfrm>
            <a:off x="-13915" y="-28078"/>
            <a:ext cx="7772400" cy="2414829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285" y="623130"/>
            <a:ext cx="6096000" cy="839974"/>
          </a:xfrm>
          <a:prstGeom prst="rect">
            <a:avLst/>
          </a:prstGeom>
          <a:noFill/>
        </p:spPr>
        <p:txBody>
          <a:bodyPr vert="horz" wrap="square" lIns="0" tIns="69850" rIns="0" bIns="0" rtlCol="0">
            <a:spAutoFit/>
          </a:bodyPr>
          <a:lstStyle/>
          <a:p>
            <a:pPr marL="1810385" marR="85725" indent="-1712595" algn="l">
              <a:lnSpc>
                <a:spcPts val="3000"/>
              </a:lnSpc>
              <a:spcBef>
                <a:spcPts val="550"/>
              </a:spcBef>
            </a:pPr>
            <a:r>
              <a:rPr b="0" dirty="0">
                <a:latin typeface="Georgia" panose="02040502050405020303" pitchFamily="18" charset="0"/>
              </a:rPr>
              <a:t>Tourism Drives</a:t>
            </a:r>
            <a:r>
              <a:rPr lang="en-US" b="0" dirty="0">
                <a:latin typeface="Georgia" panose="02040502050405020303" pitchFamily="18" charset="0"/>
              </a:rPr>
              <a:t> </a:t>
            </a:r>
            <a:r>
              <a:rPr b="0" dirty="0">
                <a:latin typeface="Georgia" panose="02040502050405020303" pitchFamily="18" charset="0"/>
              </a:rPr>
              <a:t>Economic</a:t>
            </a:r>
            <a:r>
              <a:rPr lang="en-US" b="0" dirty="0">
                <a:latin typeface="Georgia" panose="02040502050405020303" pitchFamily="18" charset="0"/>
              </a:rPr>
              <a:t> </a:t>
            </a:r>
            <a:r>
              <a:rPr b="0" dirty="0">
                <a:latin typeface="Georgia" panose="02040502050405020303" pitchFamily="18" charset="0"/>
              </a:rPr>
              <a:t>Growth</a:t>
            </a:r>
            <a:r>
              <a:rPr lang="en-US" b="0" dirty="0">
                <a:latin typeface="Georgia" panose="02040502050405020303" pitchFamily="18" charset="0"/>
              </a:rPr>
              <a:t> </a:t>
            </a:r>
            <a:br>
              <a:rPr lang="en-US" b="0" dirty="0">
                <a:latin typeface="Georgia" panose="02040502050405020303" pitchFamily="18" charset="0"/>
              </a:rPr>
            </a:br>
            <a:r>
              <a:rPr b="0" dirty="0">
                <a:latin typeface="Georgia" panose="02040502050405020303" pitchFamily="18" charset="0"/>
              </a:rPr>
              <a:t>Across</a:t>
            </a:r>
            <a:r>
              <a:rPr lang="en-US" b="0" dirty="0">
                <a:latin typeface="Georgia" panose="02040502050405020303" pitchFamily="18" charset="0"/>
              </a:rPr>
              <a:t> </a:t>
            </a:r>
            <a:r>
              <a:rPr b="0" dirty="0">
                <a:latin typeface="Georgia" panose="02040502050405020303" pitchFamily="18" charset="0"/>
              </a:rPr>
              <a:t>Oregon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4500" y="2560826"/>
            <a:ext cx="3338829" cy="383662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028065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SPURS</a:t>
            </a:r>
            <a:r>
              <a:rPr lang="en-US"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60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OREGON’S</a:t>
            </a:r>
            <a:r>
              <a:rPr lang="en-US" sz="1600" b="1" spc="-7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9700"/>
              </a:lnSpc>
              <a:spcBef>
                <a:spcPts val="300"/>
              </a:spcBef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2003,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faced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one of its highest unemployment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rates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history.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part of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statewide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initiative to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create  new</a:t>
            </a:r>
            <a:r>
              <a:rPr sz="1000" b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b="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Oregonians,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legislature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made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hospitality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pillar of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Oregon’s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economy by  creating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and,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with support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lodging  operators, establishing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statewide lodging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tax.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This tax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into tourism development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and market-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Oregon,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sz="1000" b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30" dirty="0">
                <a:latin typeface="Arial" panose="020B0604020202020204" pitchFamily="34" charset="0"/>
                <a:cs typeface="Arial" panose="020B0604020202020204" pitchFamily="34" charset="0"/>
              </a:rPr>
              <a:t>grew,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b="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 lodging tax became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focused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on direct community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via regional tourism organizations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grant  programs.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4604">
              <a:lnSpc>
                <a:spcPct val="109700"/>
              </a:lnSpc>
              <a:spcBef>
                <a:spcPts val="894"/>
              </a:spcBef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investment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results.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Over the  past two decades,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has seen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consistent annual  growth in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jobs,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visitor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spending 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revenue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that outpaces inflation. </a:t>
            </a:r>
            <a:r>
              <a:rPr sz="1000" b="1" spc="-15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spending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across Oregon 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doubled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since 2003,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revenue 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  <a:r>
              <a:rPr sz="1000" b="1" spc="-15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spending has nearly </a:t>
            </a:r>
            <a:r>
              <a:rPr sz="1000" b="1" spc="-5" dirty="0">
                <a:latin typeface="Arial" panose="020B0604020202020204" pitchFamily="34" charset="0"/>
                <a:cs typeface="Arial" panose="020B0604020202020204" pitchFamily="34" charset="0"/>
              </a:rPr>
              <a:t>tripled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. This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activity has </a:t>
            </a:r>
            <a:r>
              <a:rPr sz="1000" b="1" spc="-15" dirty="0">
                <a:latin typeface="Arial" panose="020B0604020202020204" pitchFamily="34" charset="0"/>
                <a:cs typeface="Arial" panose="020B0604020202020204" pitchFamily="34" charset="0"/>
              </a:rPr>
              <a:t>created more than 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35,000 new</a:t>
            </a:r>
            <a:r>
              <a:rPr sz="1000" b="1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10" dirty="0">
                <a:latin typeface="Arial" panose="020B0604020202020204" pitchFamily="34" charset="0"/>
                <a:cs typeface="Arial" panose="020B0604020202020204" pitchFamily="34" charset="0"/>
              </a:rPr>
              <a:t>jobs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since 2003,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meaningful opportunities in every  corner of the</a:t>
            </a:r>
            <a:r>
              <a:rPr sz="1000" b="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800" y="2468851"/>
            <a:ext cx="3338829" cy="7415171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600" b="1" spc="-1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sz="160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9700"/>
              </a:lnSpc>
              <a:spcBef>
                <a:spcPts val="315"/>
              </a:spcBef>
            </a:pP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Nationally,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provides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more first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than any other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industry,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skills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learned in these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roles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difference.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jobs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often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connected to the com-  munities they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serve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across Oregon. The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tour-  ism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nation’s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top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employer, 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17%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of early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employees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go on to own  their own business. National studies have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also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shown  visitation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exposure to destination marketing can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impressions of communities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places to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start  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relocate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businesses, meaning that tourism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also  serves 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cycle of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business development in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several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ways.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Sources: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sz="700" b="0" spc="-15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Association,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Oregon Employment</a:t>
            </a:r>
            <a:r>
              <a:rPr sz="700" b="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 dirty="0">
              <a:latin typeface="Mark Pro Book"/>
              <a:cs typeface="Mark Pro Book"/>
            </a:endParaRPr>
          </a:p>
          <a:p>
            <a:pPr marL="12700" marR="1101725">
              <a:lnSpc>
                <a:spcPts val="1700"/>
              </a:lnSpc>
            </a:pP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sz="1600" b="1" spc="-7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STEWARDS  </a:t>
            </a:r>
            <a:r>
              <a:rPr sz="160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OREGON’S</a:t>
            </a:r>
            <a:r>
              <a:rPr sz="1600" b="1" spc="-1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3335">
              <a:lnSpc>
                <a:spcPct val="109700"/>
              </a:lnSpc>
              <a:spcBef>
                <a:spcPts val="300"/>
              </a:spcBef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tourism organizations across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the state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bring increased  focus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stewardship efforts, care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taken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to align eco-  nomic,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environmental opportunities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today 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well into the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future: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0160" indent="-114300">
              <a:lnSpc>
                <a:spcPct val="109700"/>
              </a:lnSpc>
              <a:spcBef>
                <a:spcPts val="894"/>
              </a:spcBef>
              <a:buChar char="•"/>
              <a:tabLst>
                <a:tab pos="127000" algn="l"/>
              </a:tabLst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2025,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communities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worked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together to 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achieve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0" spc="-30" dirty="0">
                <a:latin typeface="Arial" panose="020B0604020202020204" pitchFamily="34" charset="0"/>
                <a:cs typeface="Arial" panose="020B0604020202020204" pitchFamily="34" charset="0"/>
              </a:rPr>
              <a:t>nation’s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first statewide “Destination </a:t>
            </a:r>
            <a:r>
              <a:rPr sz="1000" b="0" spc="-35" dirty="0">
                <a:latin typeface="Arial" panose="020B0604020202020204" pitchFamily="34" charset="0"/>
                <a:cs typeface="Arial" panose="020B0604020202020204" pitchFamily="34" charset="0"/>
              </a:rPr>
              <a:t>Verified”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status with trusted accessibility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travel platform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Wheel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World,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disabled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Oregonians  alike can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explore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detailed listings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receive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tailored  recommendations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on their specific</a:t>
            </a:r>
            <a:r>
              <a:rPr sz="1000" b="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needs.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55244" indent="-114300">
              <a:lnSpc>
                <a:spcPct val="1097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organizations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bring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outreach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partnerships with other state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federal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agencies,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non-profits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businesses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address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broad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community challenges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responsible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recreation, wildfire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safety or congestion management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well-loved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destinations.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9685" indent="-114300">
              <a:lnSpc>
                <a:spcPct val="109700"/>
              </a:lnSpc>
              <a:spcBef>
                <a:spcPts val="450"/>
              </a:spcBef>
              <a:buChar char="•"/>
              <a:tabLst>
                <a:tab pos="127000" algn="l"/>
              </a:tabLst>
            </a:pP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sz="1000" b="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strives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align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tactics</a:t>
            </a:r>
            <a:r>
              <a:rPr sz="1000" b="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broader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 economic development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future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prosperity in Oregon, whether that is aligning global 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sales 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marketing work with international flight  expansions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PDX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or connecting local hospitality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leaders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with renown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journalists,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recognizing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world-class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culinary</a:t>
            </a:r>
            <a:r>
              <a:rPr sz="1000" b="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destination.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30705" y="6603910"/>
            <a:ext cx="2470625" cy="2160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7569" y="6483339"/>
            <a:ext cx="636270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0"/>
              </a:lnSpc>
              <a:spcBef>
                <a:spcPts val="100"/>
              </a:spcBef>
            </a:pPr>
            <a:r>
              <a:rPr sz="9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5,880</a:t>
            </a:r>
            <a:r>
              <a:rPr sz="950" b="1" spc="-6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090"/>
              </a:lnSpc>
            </a:pP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$523M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3962" y="6476945"/>
            <a:ext cx="680085" cy="30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0"/>
              </a:lnSpc>
              <a:spcBef>
                <a:spcPts val="100"/>
              </a:spcBef>
            </a:pP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10,730</a:t>
            </a:r>
            <a:r>
              <a:rPr sz="950" b="1" spc="-6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090"/>
              </a:lnSpc>
            </a:pPr>
            <a:r>
              <a:rPr sz="9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$1.29B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8631" y="7320891"/>
            <a:ext cx="602615" cy="30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5"/>
              </a:lnSpc>
              <a:spcBef>
                <a:spcPts val="100"/>
              </a:spcBef>
            </a:pPr>
            <a:r>
              <a:rPr sz="950" b="1" spc="-20" dirty="0">
                <a:solidFill>
                  <a:srgbClr val="0A3A3F"/>
                </a:solidFill>
                <a:latin typeface="Mark Pro"/>
                <a:cs typeface="Mark Pro"/>
              </a:rPr>
              <a:t>7,010</a:t>
            </a:r>
            <a:r>
              <a:rPr sz="950" b="1" spc="-65" dirty="0">
                <a:solidFill>
                  <a:srgbClr val="0A3A3F"/>
                </a:solidFill>
                <a:latin typeface="Mark Pro"/>
                <a:cs typeface="Mark Pro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Mark Pro"/>
                <a:cs typeface="Mark Pro"/>
              </a:rPr>
              <a:t>jobs</a:t>
            </a:r>
            <a:endParaRPr sz="950">
              <a:latin typeface="Mark Pro"/>
              <a:cs typeface="Mark Pro"/>
            </a:endParaRPr>
          </a:p>
          <a:p>
            <a:pPr marL="12700">
              <a:lnSpc>
                <a:spcPts val="1095"/>
              </a:lnSpc>
            </a:pPr>
            <a:r>
              <a:rPr sz="950" b="1" dirty="0">
                <a:solidFill>
                  <a:srgbClr val="0A3A3F"/>
                </a:solidFill>
                <a:latin typeface="Mark Pro"/>
                <a:cs typeface="Mark Pro"/>
              </a:rPr>
              <a:t>$540M</a:t>
            </a:r>
            <a:endParaRPr sz="950">
              <a:latin typeface="Mark Pro"/>
              <a:cs typeface="Mark Pr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868334"/>
            <a:ext cx="3277235" cy="300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095"/>
              </a:lnSpc>
              <a:spcBef>
                <a:spcPts val="100"/>
              </a:spcBef>
            </a:pPr>
            <a:r>
              <a:rPr sz="9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34,860</a:t>
            </a:r>
            <a:r>
              <a:rPr sz="950" b="1" spc="-1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095"/>
              </a:lnSpc>
            </a:pP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$5.47B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Mark Pro"/>
              <a:cs typeface="Mark Pro"/>
            </a:endParaRPr>
          </a:p>
          <a:p>
            <a:pPr marL="12700">
              <a:lnSpc>
                <a:spcPts val="1095"/>
              </a:lnSpc>
            </a:pPr>
            <a:r>
              <a:rPr sz="950" b="1" spc="-1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23,140</a:t>
            </a:r>
            <a:r>
              <a:rPr sz="950" b="1" spc="-1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095"/>
              </a:lnSpc>
            </a:pPr>
            <a:r>
              <a:rPr sz="9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$2.56B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Mark Pro"/>
              <a:cs typeface="Mark Pro"/>
            </a:endParaRPr>
          </a:p>
          <a:p>
            <a:pPr marL="12700">
              <a:lnSpc>
                <a:spcPts val="1095"/>
              </a:lnSpc>
            </a:pP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26,520</a:t>
            </a:r>
            <a:r>
              <a:rPr sz="950" b="1" spc="-1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1095"/>
              </a:lnSpc>
            </a:pPr>
            <a:r>
              <a:rPr sz="9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$2.50B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9200">
              <a:lnSpc>
                <a:spcPts val="1090"/>
              </a:lnSpc>
              <a:spcBef>
                <a:spcPts val="905"/>
              </a:spcBef>
            </a:pPr>
            <a:r>
              <a:rPr sz="950" b="1" dirty="0">
                <a:solidFill>
                  <a:srgbClr val="F7F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12,880</a:t>
            </a:r>
            <a:r>
              <a:rPr sz="950" b="1" spc="-10" dirty="0">
                <a:solidFill>
                  <a:srgbClr val="F7F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950" b="1" spc="-5" dirty="0">
                <a:solidFill>
                  <a:srgbClr val="F7F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9200">
              <a:lnSpc>
                <a:spcPts val="1090"/>
              </a:lnSpc>
            </a:pPr>
            <a:r>
              <a:rPr sz="950" b="1" spc="-5" dirty="0">
                <a:solidFill>
                  <a:srgbClr val="F7F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$1.41B</a:t>
            </a:r>
            <a:endParaRPr sz="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1300" dirty="0">
              <a:latin typeface="Mark Pro"/>
              <a:cs typeface="Mark Pro"/>
            </a:endParaRPr>
          </a:p>
          <a:p>
            <a:pPr marL="76835" marR="5080" indent="1270" algn="ctr">
              <a:lnSpc>
                <a:spcPct val="100000"/>
              </a:lnSpc>
              <a:spcBef>
                <a:spcPts val="1105"/>
              </a:spcBef>
            </a:pP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$14.3 BILLION </a:t>
            </a:r>
            <a:r>
              <a:rPr sz="1200" b="1" spc="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sz="1200" b="1" spc="-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 SUPPORTS </a:t>
            </a:r>
            <a:r>
              <a:rPr sz="1200" b="1" spc="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121,000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r>
              <a:rPr sz="1200" b="1" spc="1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200" b="1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$691 MILLION </a:t>
            </a:r>
            <a:r>
              <a:rPr sz="1200" b="1" spc="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1200" b="1" spc="-3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200" b="1" spc="1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200" b="1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200" b="1" spc="-2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sz="1200" b="1" spc="-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sz="1200" b="1" spc="35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10" dirty="0">
                <a:solidFill>
                  <a:srgbClr val="30B5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Dean Runyan Associates Economic Impact of </a:t>
            </a:r>
            <a:r>
              <a:rPr sz="700" b="0" spc="-15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583A8-4FEE-9C99-739D-73085F6BAEEA}"/>
              </a:ext>
            </a:extLst>
          </p:cNvPr>
          <p:cNvSpPr txBox="1"/>
          <p:nvPr/>
        </p:nvSpPr>
        <p:spPr>
          <a:xfrm>
            <a:off x="2768600" y="169854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(City/County Name)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5005" y="528826"/>
            <a:ext cx="3327400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3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sz="1600" b="1" spc="-4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sz="1600" b="1" spc="-1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600" b="1" spc="-204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3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  </a:t>
            </a: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(CITY/COUNTY)</a:t>
            </a: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39132"/>
            <a:ext cx="1911350" cy="0"/>
          </a:xfrm>
          <a:custGeom>
            <a:avLst/>
            <a:gdLst/>
            <a:ahLst/>
            <a:cxnLst/>
            <a:rect l="l" t="t" r="r" b="b"/>
            <a:pathLst>
              <a:path w="1911350">
                <a:moveTo>
                  <a:pt x="0" y="0"/>
                </a:moveTo>
                <a:lnTo>
                  <a:pt x="1911095" y="0"/>
                </a:lnTo>
              </a:path>
            </a:pathLst>
          </a:custGeom>
          <a:ln w="3175">
            <a:solidFill>
              <a:srgbClr val="41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8295" y="1939132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5">
                <a:moveTo>
                  <a:pt x="0" y="0"/>
                </a:moveTo>
                <a:lnTo>
                  <a:pt x="1403604" y="0"/>
                </a:lnTo>
              </a:path>
            </a:pathLst>
          </a:custGeom>
          <a:ln w="3175">
            <a:solidFill>
              <a:srgbClr val="41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229316"/>
            <a:ext cx="1911350" cy="0"/>
          </a:xfrm>
          <a:custGeom>
            <a:avLst/>
            <a:gdLst/>
            <a:ahLst/>
            <a:cxnLst/>
            <a:rect l="l" t="t" r="r" b="b"/>
            <a:pathLst>
              <a:path w="1911350">
                <a:moveTo>
                  <a:pt x="0" y="0"/>
                </a:moveTo>
                <a:lnTo>
                  <a:pt x="1911095" y="0"/>
                </a:lnTo>
              </a:path>
            </a:pathLst>
          </a:custGeom>
          <a:ln w="3175">
            <a:solidFill>
              <a:srgbClr val="41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8295" y="2229316"/>
            <a:ext cx="1403985" cy="0"/>
          </a:xfrm>
          <a:custGeom>
            <a:avLst/>
            <a:gdLst/>
            <a:ahLst/>
            <a:cxnLst/>
            <a:rect l="l" t="t" r="r" b="b"/>
            <a:pathLst>
              <a:path w="1403985">
                <a:moveTo>
                  <a:pt x="0" y="0"/>
                </a:moveTo>
                <a:lnTo>
                  <a:pt x="1403604" y="0"/>
                </a:lnTo>
              </a:path>
            </a:pathLst>
          </a:custGeom>
          <a:ln w="3175">
            <a:solidFill>
              <a:srgbClr val="41AD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4764" y="1120292"/>
            <a:ext cx="149606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sz="1050" b="1" spc="-1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</a:t>
            </a:r>
            <a:r>
              <a:rPr sz="1050" b="1" spc="-6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7222" y="1116843"/>
            <a:ext cx="1078013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$14.3</a:t>
            </a:r>
            <a:r>
              <a:rPr sz="1250" b="1" spc="-80" dirty="0">
                <a:solidFill>
                  <a:srgbClr val="2BA65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billion</a:t>
            </a:r>
            <a:endParaRPr sz="125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6896" y="1410477"/>
            <a:ext cx="33210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27222" y="1396449"/>
            <a:ext cx="701276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121,000</a:t>
            </a:r>
            <a:endParaRPr sz="125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1145" y="1700662"/>
            <a:ext cx="126428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050" b="1" spc="-2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1225" y="1706973"/>
            <a:ext cx="1077916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$4.67</a:t>
            </a:r>
            <a:r>
              <a:rPr sz="1250" b="1" spc="-80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 </a:t>
            </a: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billion</a:t>
            </a:r>
            <a:endParaRPr sz="1250" dirty="0">
              <a:latin typeface="Georgia" panose="02040502050405020303" pitchFamily="18" charset="0"/>
              <a:cs typeface="Gza SemB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180" y="1990846"/>
            <a:ext cx="1831339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Local </a:t>
            </a:r>
            <a:r>
              <a:rPr sz="1050" b="1" spc="-3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</a:t>
            </a:r>
            <a:r>
              <a:rPr sz="1050" b="1" spc="-3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r>
              <a:rPr sz="900" b="1" spc="-7" baseline="32407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sz="900" baseline="324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4870" y="1976432"/>
            <a:ext cx="1122718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$691</a:t>
            </a:r>
            <a:r>
              <a:rPr sz="1250" b="1" spc="-80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 </a:t>
            </a: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million</a:t>
            </a:r>
            <a:endParaRPr sz="1250" dirty="0">
              <a:latin typeface="Georgia" panose="02040502050405020303" pitchFamily="18" charset="0"/>
              <a:cs typeface="Gza SemB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8185" y="2281032"/>
            <a:ext cx="1089025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Overnight</a:t>
            </a:r>
            <a:r>
              <a:rPr sz="1050" b="1" spc="-5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31225" y="2266617"/>
            <a:ext cx="960043" cy="205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b="1" spc="-5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100</a:t>
            </a:r>
            <a:r>
              <a:rPr sz="1250" b="1" spc="-75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 </a:t>
            </a:r>
            <a:r>
              <a:rPr sz="1250" b="1" dirty="0">
                <a:solidFill>
                  <a:srgbClr val="2BA65D"/>
                </a:solidFill>
                <a:latin typeface="Georgia" panose="02040502050405020303" pitchFamily="18" charset="0"/>
                <a:cs typeface="Gza SemBd"/>
              </a:rPr>
              <a:t>million</a:t>
            </a:r>
            <a:endParaRPr sz="1250" dirty="0">
              <a:latin typeface="Georgia" panose="02040502050405020303" pitchFamily="18" charset="0"/>
              <a:cs typeface="Gza SemB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2576652"/>
            <a:ext cx="3283585" cy="3898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6835" marR="5080" indent="-64769">
              <a:lnSpc>
                <a:spcPts val="750"/>
              </a:lnSpc>
              <a:spcBef>
                <a:spcPts val="200"/>
              </a:spcBef>
            </a:pPr>
            <a:r>
              <a:rPr sz="700" b="0" dirty="0">
                <a:latin typeface="Mark Pro Book"/>
                <a:cs typeface="Mark Pro Book"/>
              </a:rPr>
              <a:t>*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 taxes include income taxes, gas taxes, rental car taxes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transient lodging</a:t>
            </a: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 taxes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Dean Runyan</a:t>
            </a:r>
            <a:r>
              <a:rPr sz="700" b="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Associates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500" y="3051606"/>
            <a:ext cx="3340735" cy="55576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 marR="278765" indent="-114300" algn="just">
              <a:lnSpc>
                <a:spcPct val="109700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tax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receipts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generated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tourists in  2024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accounted for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$400 million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state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revenue, 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$291 million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local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taxes—representing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more  than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$406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per local household in the</a:t>
            </a:r>
            <a:r>
              <a:rPr sz="1000" b="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364" marR="116205" indent="-114300" algn="just">
              <a:lnSpc>
                <a:spcPct val="109700"/>
              </a:lnSpc>
              <a:spcBef>
                <a:spcPts val="445"/>
              </a:spcBef>
              <a:buChar char="•"/>
              <a:tabLst>
                <a:tab pos="127000" algn="l"/>
              </a:tabLst>
            </a:pP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every $100 spent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by visitors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state,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$33</a:t>
            </a:r>
            <a:r>
              <a:rPr sz="1000" b="0"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goes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directly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back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to locals in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r>
              <a:rPr sz="1000" b="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earnings.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Mark Pro Book"/>
              <a:cs typeface="Mark Pro Book"/>
            </a:endParaRPr>
          </a:p>
          <a:p>
            <a:pPr marL="12700" marR="1189990">
              <a:lnSpc>
                <a:spcPts val="1700"/>
              </a:lnSpc>
            </a:pP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r>
              <a:rPr sz="1600" b="1" spc="-70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>
                <a:solidFill>
                  <a:srgbClr val="0A3A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BOLSTERS  COMMUNITIES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7630">
              <a:lnSpc>
                <a:spcPct val="109700"/>
              </a:lnSpc>
              <a:spcBef>
                <a:spcPts val="300"/>
              </a:spcBef>
            </a:pP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cities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counties across Oregon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collect 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 transient lodging tax that is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distinct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statewide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tax to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expend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on local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programming.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state-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wide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conducted by ECONorthwest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 2018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found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that cities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counties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that levied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 transient 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lodging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tax spent the plurality of the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general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services. Other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categories of local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investment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include tourism facilities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such as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meeting spaces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sports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fields; tourism promotion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marketing through  organizations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(local DMO)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sz="1000" b="0" spc="-1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arts,  culture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entertainment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events.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9700"/>
              </a:lnSpc>
              <a:spcBef>
                <a:spcPts val="900"/>
              </a:spcBef>
            </a:pP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line with statute,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of state transient lodging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taxes  are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directed to seven regional tourism organizations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sz="1000" b="0" spc="-35" dirty="0">
                <a:latin typeface="Arial" panose="020B0604020202020204" pitchFamily="34" charset="0"/>
                <a:cs typeface="Arial" panose="020B0604020202020204" pitchFamily="34" charset="0"/>
              </a:rPr>
              <a:t>community responsive </a:t>
            </a:r>
            <a:r>
              <a:rPr sz="1000" b="0" spc="-30" dirty="0"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sz="1000" b="0" spc="-35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40" dirty="0">
                <a:latin typeface="Arial" panose="020B0604020202020204" pitchFamily="34" charset="0"/>
                <a:cs typeface="Arial" panose="020B0604020202020204" pitchFamily="34" charset="0"/>
              </a:rPr>
              <a:t>promotion.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Local transient tax dollars, especially those expended on  </a:t>
            </a:r>
            <a:r>
              <a:rPr sz="1000" b="0" spc="-20" dirty="0">
                <a:latin typeface="Arial" panose="020B0604020202020204" pitchFamily="34" charset="0"/>
                <a:cs typeface="Arial" panose="020B0604020202020204" pitchFamily="34" charset="0"/>
              </a:rPr>
              <a:t>tourism facilities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promotion </a:t>
            </a:r>
            <a:r>
              <a:rPr sz="1000" b="0" spc="-15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25" dirty="0">
                <a:latin typeface="Arial" panose="020B0604020202020204" pitchFamily="34" charset="0"/>
                <a:cs typeface="Arial" panose="020B0604020202020204" pitchFamily="34" charset="0"/>
              </a:rPr>
              <a:t>marketing programs, 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leveraged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against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state tourism  expenditures to attract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steward visitors in individual  communities. This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in visitors, in turn,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increases  resources for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arts and </a:t>
            </a:r>
            <a:r>
              <a:rPr sz="1000" b="0" spc="-10" dirty="0">
                <a:latin typeface="Arial" panose="020B0604020202020204" pitchFamily="34" charset="0"/>
                <a:cs typeface="Arial" panose="020B0604020202020204" pitchFamily="34" charset="0"/>
              </a:rPr>
              <a:t>culture, infrastructure, </a:t>
            </a:r>
            <a:r>
              <a:rPr sz="10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1000" b="0" spc="-5" dirty="0">
                <a:latin typeface="Arial" panose="020B0604020202020204" pitchFamily="34" charset="0"/>
                <a:cs typeface="Arial" panose="020B0604020202020204" pitchFamily="34" charset="0"/>
              </a:rPr>
              <a:t>public  services—directly benefiting Oregonians in those com-  munities.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6524" y="9358274"/>
            <a:ext cx="308610" cy="242570"/>
          </a:xfrm>
          <a:custGeom>
            <a:avLst/>
            <a:gdLst/>
            <a:ahLst/>
            <a:cxnLst/>
            <a:rect l="l" t="t" r="r" b="b"/>
            <a:pathLst>
              <a:path w="308609" h="242570">
                <a:moveTo>
                  <a:pt x="296339" y="198501"/>
                </a:moveTo>
                <a:lnTo>
                  <a:pt x="2882" y="198501"/>
                </a:lnTo>
                <a:lnTo>
                  <a:pt x="5486" y="202819"/>
                </a:lnTo>
                <a:lnTo>
                  <a:pt x="6286" y="205270"/>
                </a:lnTo>
                <a:lnTo>
                  <a:pt x="4508" y="211416"/>
                </a:lnTo>
                <a:lnTo>
                  <a:pt x="3886" y="214731"/>
                </a:lnTo>
                <a:lnTo>
                  <a:pt x="3022" y="224840"/>
                </a:lnTo>
                <a:lnTo>
                  <a:pt x="6959" y="233324"/>
                </a:lnTo>
                <a:lnTo>
                  <a:pt x="11328" y="239522"/>
                </a:lnTo>
                <a:lnTo>
                  <a:pt x="22136" y="241985"/>
                </a:lnTo>
                <a:lnTo>
                  <a:pt x="265607" y="241985"/>
                </a:lnTo>
                <a:lnTo>
                  <a:pt x="296962" y="223792"/>
                </a:lnTo>
                <a:lnTo>
                  <a:pt x="296670" y="203147"/>
                </a:lnTo>
                <a:lnTo>
                  <a:pt x="296339" y="198501"/>
                </a:lnTo>
                <a:close/>
              </a:path>
              <a:path w="308609" h="242570">
                <a:moveTo>
                  <a:pt x="7150" y="161429"/>
                </a:moveTo>
                <a:lnTo>
                  <a:pt x="7099" y="173672"/>
                </a:lnTo>
                <a:lnTo>
                  <a:pt x="6426" y="176047"/>
                </a:lnTo>
                <a:lnTo>
                  <a:pt x="3314" y="183019"/>
                </a:lnTo>
                <a:lnTo>
                  <a:pt x="0" y="190868"/>
                </a:lnTo>
                <a:lnTo>
                  <a:pt x="0" y="198869"/>
                </a:lnTo>
                <a:lnTo>
                  <a:pt x="2882" y="198501"/>
                </a:lnTo>
                <a:lnTo>
                  <a:pt x="296339" y="198501"/>
                </a:lnTo>
                <a:lnTo>
                  <a:pt x="294956" y="179071"/>
                </a:lnTo>
                <a:lnTo>
                  <a:pt x="293909" y="163563"/>
                </a:lnTo>
                <a:lnTo>
                  <a:pt x="12725" y="163563"/>
                </a:lnTo>
                <a:lnTo>
                  <a:pt x="7150" y="161429"/>
                </a:lnTo>
                <a:close/>
              </a:path>
              <a:path w="308609" h="242570">
                <a:moveTo>
                  <a:pt x="28016" y="37465"/>
                </a:moveTo>
                <a:lnTo>
                  <a:pt x="26847" y="39141"/>
                </a:lnTo>
                <a:lnTo>
                  <a:pt x="27152" y="46786"/>
                </a:lnTo>
                <a:lnTo>
                  <a:pt x="26720" y="50838"/>
                </a:lnTo>
                <a:lnTo>
                  <a:pt x="25925" y="57777"/>
                </a:lnTo>
                <a:lnTo>
                  <a:pt x="23202" y="80073"/>
                </a:lnTo>
                <a:lnTo>
                  <a:pt x="22999" y="85305"/>
                </a:lnTo>
                <a:lnTo>
                  <a:pt x="22682" y="87528"/>
                </a:lnTo>
                <a:lnTo>
                  <a:pt x="23748" y="94932"/>
                </a:lnTo>
                <a:lnTo>
                  <a:pt x="21234" y="99695"/>
                </a:lnTo>
                <a:lnTo>
                  <a:pt x="20637" y="109918"/>
                </a:lnTo>
                <a:lnTo>
                  <a:pt x="20269" y="115062"/>
                </a:lnTo>
                <a:lnTo>
                  <a:pt x="18999" y="123266"/>
                </a:lnTo>
                <a:lnTo>
                  <a:pt x="17525" y="126238"/>
                </a:lnTo>
                <a:lnTo>
                  <a:pt x="16332" y="131279"/>
                </a:lnTo>
                <a:lnTo>
                  <a:pt x="16128" y="133375"/>
                </a:lnTo>
                <a:lnTo>
                  <a:pt x="16741" y="139484"/>
                </a:lnTo>
                <a:lnTo>
                  <a:pt x="17170" y="143383"/>
                </a:lnTo>
                <a:lnTo>
                  <a:pt x="10363" y="152793"/>
                </a:lnTo>
                <a:lnTo>
                  <a:pt x="14655" y="156895"/>
                </a:lnTo>
                <a:lnTo>
                  <a:pt x="12725" y="163563"/>
                </a:lnTo>
                <a:lnTo>
                  <a:pt x="293909" y="163563"/>
                </a:lnTo>
                <a:lnTo>
                  <a:pt x="293446" y="156692"/>
                </a:lnTo>
                <a:lnTo>
                  <a:pt x="293276" y="152793"/>
                </a:lnTo>
                <a:lnTo>
                  <a:pt x="293154" y="146748"/>
                </a:lnTo>
                <a:lnTo>
                  <a:pt x="292536" y="139458"/>
                </a:lnTo>
                <a:lnTo>
                  <a:pt x="292887" y="137579"/>
                </a:lnTo>
                <a:lnTo>
                  <a:pt x="296049" y="134734"/>
                </a:lnTo>
                <a:lnTo>
                  <a:pt x="296367" y="133197"/>
                </a:lnTo>
                <a:lnTo>
                  <a:pt x="294525" y="127228"/>
                </a:lnTo>
                <a:lnTo>
                  <a:pt x="296964" y="123558"/>
                </a:lnTo>
                <a:lnTo>
                  <a:pt x="297992" y="115417"/>
                </a:lnTo>
                <a:lnTo>
                  <a:pt x="295287" y="111328"/>
                </a:lnTo>
                <a:lnTo>
                  <a:pt x="288277" y="110185"/>
                </a:lnTo>
                <a:lnTo>
                  <a:pt x="285546" y="106972"/>
                </a:lnTo>
                <a:lnTo>
                  <a:pt x="299123" y="71399"/>
                </a:lnTo>
                <a:lnTo>
                  <a:pt x="302488" y="59156"/>
                </a:lnTo>
                <a:lnTo>
                  <a:pt x="305155" y="45351"/>
                </a:lnTo>
                <a:lnTo>
                  <a:pt x="308102" y="38773"/>
                </a:lnTo>
                <a:lnTo>
                  <a:pt x="308244" y="37998"/>
                </a:lnTo>
                <a:lnTo>
                  <a:pt x="29375" y="37998"/>
                </a:lnTo>
                <a:lnTo>
                  <a:pt x="28016" y="37465"/>
                </a:lnTo>
                <a:close/>
              </a:path>
              <a:path w="308609" h="242570">
                <a:moveTo>
                  <a:pt x="30479" y="0"/>
                </a:moveTo>
                <a:lnTo>
                  <a:pt x="27520" y="1892"/>
                </a:lnTo>
                <a:lnTo>
                  <a:pt x="29095" y="5702"/>
                </a:lnTo>
                <a:lnTo>
                  <a:pt x="29641" y="10375"/>
                </a:lnTo>
                <a:lnTo>
                  <a:pt x="30162" y="12712"/>
                </a:lnTo>
                <a:lnTo>
                  <a:pt x="27216" y="14757"/>
                </a:lnTo>
                <a:lnTo>
                  <a:pt x="27474" y="20205"/>
                </a:lnTo>
                <a:lnTo>
                  <a:pt x="27600" y="24015"/>
                </a:lnTo>
                <a:lnTo>
                  <a:pt x="27725" y="26504"/>
                </a:lnTo>
                <a:lnTo>
                  <a:pt x="28524" y="32778"/>
                </a:lnTo>
                <a:lnTo>
                  <a:pt x="30214" y="33947"/>
                </a:lnTo>
                <a:lnTo>
                  <a:pt x="30193" y="34239"/>
                </a:lnTo>
                <a:lnTo>
                  <a:pt x="29375" y="37998"/>
                </a:lnTo>
                <a:lnTo>
                  <a:pt x="308244" y="37998"/>
                </a:lnTo>
                <a:lnTo>
                  <a:pt x="308363" y="37350"/>
                </a:lnTo>
                <a:lnTo>
                  <a:pt x="100355" y="37350"/>
                </a:lnTo>
                <a:lnTo>
                  <a:pt x="90411" y="36830"/>
                </a:lnTo>
                <a:lnTo>
                  <a:pt x="76479" y="19850"/>
                </a:lnTo>
                <a:lnTo>
                  <a:pt x="72936" y="11366"/>
                </a:lnTo>
                <a:lnTo>
                  <a:pt x="70954" y="8597"/>
                </a:lnTo>
                <a:lnTo>
                  <a:pt x="66281" y="5829"/>
                </a:lnTo>
                <a:lnTo>
                  <a:pt x="64617" y="5092"/>
                </a:lnTo>
                <a:lnTo>
                  <a:pt x="63092" y="4051"/>
                </a:lnTo>
                <a:lnTo>
                  <a:pt x="56324" y="4051"/>
                </a:lnTo>
                <a:lnTo>
                  <a:pt x="49237" y="1181"/>
                </a:lnTo>
                <a:lnTo>
                  <a:pt x="48310" y="1092"/>
                </a:lnTo>
                <a:lnTo>
                  <a:pt x="31978" y="1092"/>
                </a:lnTo>
                <a:lnTo>
                  <a:pt x="30479" y="0"/>
                </a:lnTo>
                <a:close/>
              </a:path>
              <a:path w="308609" h="242570">
                <a:moveTo>
                  <a:pt x="111099" y="30200"/>
                </a:moveTo>
                <a:lnTo>
                  <a:pt x="109626" y="30581"/>
                </a:lnTo>
                <a:lnTo>
                  <a:pt x="105409" y="36169"/>
                </a:lnTo>
                <a:lnTo>
                  <a:pt x="100355" y="37350"/>
                </a:lnTo>
                <a:lnTo>
                  <a:pt x="308363" y="37350"/>
                </a:lnTo>
                <a:lnTo>
                  <a:pt x="308581" y="36169"/>
                </a:lnTo>
                <a:lnTo>
                  <a:pt x="308582" y="34975"/>
                </a:lnTo>
                <a:lnTo>
                  <a:pt x="132257" y="34975"/>
                </a:lnTo>
                <a:lnTo>
                  <a:pt x="129031" y="34239"/>
                </a:lnTo>
                <a:lnTo>
                  <a:pt x="125348" y="31699"/>
                </a:lnTo>
                <a:lnTo>
                  <a:pt x="118503" y="30403"/>
                </a:lnTo>
                <a:lnTo>
                  <a:pt x="111099" y="30200"/>
                </a:lnTo>
                <a:close/>
              </a:path>
              <a:path w="308609" h="242570">
                <a:moveTo>
                  <a:pt x="137617" y="33223"/>
                </a:moveTo>
                <a:lnTo>
                  <a:pt x="134388" y="33972"/>
                </a:lnTo>
                <a:lnTo>
                  <a:pt x="132257" y="34975"/>
                </a:lnTo>
                <a:lnTo>
                  <a:pt x="308582" y="34975"/>
                </a:lnTo>
                <a:lnTo>
                  <a:pt x="308476" y="33947"/>
                </a:lnTo>
                <a:lnTo>
                  <a:pt x="143598" y="33947"/>
                </a:lnTo>
                <a:lnTo>
                  <a:pt x="137617" y="33223"/>
                </a:lnTo>
                <a:close/>
              </a:path>
              <a:path w="308609" h="242570">
                <a:moveTo>
                  <a:pt x="153454" y="26339"/>
                </a:moveTo>
                <a:lnTo>
                  <a:pt x="149745" y="28803"/>
                </a:lnTo>
                <a:lnTo>
                  <a:pt x="143598" y="33947"/>
                </a:lnTo>
                <a:lnTo>
                  <a:pt x="308476" y="33947"/>
                </a:lnTo>
                <a:lnTo>
                  <a:pt x="308220" y="31470"/>
                </a:lnTo>
                <a:lnTo>
                  <a:pt x="166179" y="31470"/>
                </a:lnTo>
                <a:lnTo>
                  <a:pt x="162534" y="31369"/>
                </a:lnTo>
                <a:lnTo>
                  <a:pt x="158826" y="27533"/>
                </a:lnTo>
                <a:lnTo>
                  <a:pt x="158318" y="26504"/>
                </a:lnTo>
                <a:lnTo>
                  <a:pt x="153454" y="26339"/>
                </a:lnTo>
                <a:close/>
              </a:path>
              <a:path w="308609" h="242570">
                <a:moveTo>
                  <a:pt x="199161" y="17170"/>
                </a:moveTo>
                <a:lnTo>
                  <a:pt x="195097" y="18796"/>
                </a:lnTo>
                <a:lnTo>
                  <a:pt x="186931" y="22377"/>
                </a:lnTo>
                <a:lnTo>
                  <a:pt x="182638" y="24015"/>
                </a:lnTo>
                <a:lnTo>
                  <a:pt x="174294" y="24485"/>
                </a:lnTo>
                <a:lnTo>
                  <a:pt x="171081" y="25755"/>
                </a:lnTo>
                <a:lnTo>
                  <a:pt x="166179" y="31470"/>
                </a:lnTo>
                <a:lnTo>
                  <a:pt x="308220" y="31470"/>
                </a:lnTo>
                <a:lnTo>
                  <a:pt x="308203" y="31305"/>
                </a:lnTo>
                <a:lnTo>
                  <a:pt x="307555" y="29972"/>
                </a:lnTo>
                <a:lnTo>
                  <a:pt x="302564" y="24485"/>
                </a:lnTo>
                <a:lnTo>
                  <a:pt x="298208" y="20205"/>
                </a:lnTo>
                <a:lnTo>
                  <a:pt x="297157" y="18986"/>
                </a:lnTo>
                <a:lnTo>
                  <a:pt x="206984" y="18986"/>
                </a:lnTo>
                <a:lnTo>
                  <a:pt x="199161" y="17170"/>
                </a:lnTo>
                <a:close/>
              </a:path>
              <a:path w="308609" h="242570">
                <a:moveTo>
                  <a:pt x="288658" y="9283"/>
                </a:moveTo>
                <a:lnTo>
                  <a:pt x="281127" y="10947"/>
                </a:lnTo>
                <a:lnTo>
                  <a:pt x="275780" y="11684"/>
                </a:lnTo>
                <a:lnTo>
                  <a:pt x="214833" y="12420"/>
                </a:lnTo>
                <a:lnTo>
                  <a:pt x="212839" y="12979"/>
                </a:lnTo>
                <a:lnTo>
                  <a:pt x="209295" y="17691"/>
                </a:lnTo>
                <a:lnTo>
                  <a:pt x="206984" y="18986"/>
                </a:lnTo>
                <a:lnTo>
                  <a:pt x="297157" y="18986"/>
                </a:lnTo>
                <a:lnTo>
                  <a:pt x="292950" y="14109"/>
                </a:lnTo>
                <a:lnTo>
                  <a:pt x="292900" y="11010"/>
                </a:lnTo>
                <a:lnTo>
                  <a:pt x="288658" y="9283"/>
                </a:lnTo>
                <a:close/>
              </a:path>
              <a:path w="308609" h="242570">
                <a:moveTo>
                  <a:pt x="59791" y="2590"/>
                </a:moveTo>
                <a:lnTo>
                  <a:pt x="57861" y="3327"/>
                </a:lnTo>
                <a:lnTo>
                  <a:pt x="56324" y="4051"/>
                </a:lnTo>
                <a:lnTo>
                  <a:pt x="63092" y="4051"/>
                </a:lnTo>
                <a:lnTo>
                  <a:pt x="61455" y="2933"/>
                </a:lnTo>
                <a:lnTo>
                  <a:pt x="59791" y="2590"/>
                </a:lnTo>
                <a:close/>
              </a:path>
              <a:path w="308609" h="242570">
                <a:moveTo>
                  <a:pt x="47383" y="1003"/>
                </a:moveTo>
                <a:lnTo>
                  <a:pt x="31978" y="1092"/>
                </a:lnTo>
                <a:lnTo>
                  <a:pt x="48310" y="1092"/>
                </a:lnTo>
                <a:lnTo>
                  <a:pt x="47383" y="1003"/>
                </a:lnTo>
                <a:close/>
              </a:path>
            </a:pathLst>
          </a:custGeom>
          <a:solidFill>
            <a:srgbClr val="30B5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7198" y="9628265"/>
            <a:ext cx="387350" cy="132080"/>
          </a:xfrm>
          <a:custGeom>
            <a:avLst/>
            <a:gdLst/>
            <a:ahLst/>
            <a:cxnLst/>
            <a:rect l="l" t="t" r="r" b="b"/>
            <a:pathLst>
              <a:path w="387350" h="132079">
                <a:moveTo>
                  <a:pt x="110699" y="36169"/>
                </a:moveTo>
                <a:lnTo>
                  <a:pt x="93764" y="36169"/>
                </a:lnTo>
                <a:lnTo>
                  <a:pt x="95043" y="39073"/>
                </a:lnTo>
                <a:lnTo>
                  <a:pt x="99882" y="45612"/>
                </a:lnTo>
                <a:lnTo>
                  <a:pt x="109783" y="52521"/>
                </a:lnTo>
                <a:lnTo>
                  <a:pt x="126250" y="56540"/>
                </a:lnTo>
                <a:lnTo>
                  <a:pt x="127304" y="56616"/>
                </a:lnTo>
                <a:lnTo>
                  <a:pt x="128193" y="55765"/>
                </a:lnTo>
                <a:lnTo>
                  <a:pt x="128193" y="44018"/>
                </a:lnTo>
                <a:lnTo>
                  <a:pt x="127495" y="43268"/>
                </a:lnTo>
                <a:lnTo>
                  <a:pt x="114554" y="41630"/>
                </a:lnTo>
                <a:lnTo>
                  <a:pt x="110699" y="36169"/>
                </a:lnTo>
                <a:close/>
              </a:path>
              <a:path w="387350" h="132079">
                <a:moveTo>
                  <a:pt x="103441" y="0"/>
                </a:moveTo>
                <a:lnTo>
                  <a:pt x="79057" y="0"/>
                </a:lnTo>
                <a:lnTo>
                  <a:pt x="78232" y="812"/>
                </a:lnTo>
                <a:lnTo>
                  <a:pt x="78232" y="55206"/>
                </a:lnTo>
                <a:lnTo>
                  <a:pt x="79057" y="56019"/>
                </a:lnTo>
                <a:lnTo>
                  <a:pt x="92951" y="56019"/>
                </a:lnTo>
                <a:lnTo>
                  <a:pt x="93764" y="55206"/>
                </a:lnTo>
                <a:lnTo>
                  <a:pt x="93764" y="36169"/>
                </a:lnTo>
                <a:lnTo>
                  <a:pt x="110699" y="36169"/>
                </a:lnTo>
                <a:lnTo>
                  <a:pt x="110502" y="35890"/>
                </a:lnTo>
                <a:lnTo>
                  <a:pt x="122707" y="34442"/>
                </a:lnTo>
                <a:lnTo>
                  <a:pt x="126415" y="26974"/>
                </a:lnTo>
                <a:lnTo>
                  <a:pt x="126415" y="25285"/>
                </a:lnTo>
                <a:lnTo>
                  <a:pt x="93764" y="25285"/>
                </a:lnTo>
                <a:lnTo>
                  <a:pt x="93764" y="12001"/>
                </a:lnTo>
                <a:lnTo>
                  <a:pt x="125323" y="12001"/>
                </a:lnTo>
                <a:lnTo>
                  <a:pt x="125246" y="11546"/>
                </a:lnTo>
                <a:lnTo>
                  <a:pt x="121381" y="5662"/>
                </a:lnTo>
                <a:lnTo>
                  <a:pt x="114291" y="1548"/>
                </a:lnTo>
                <a:lnTo>
                  <a:pt x="103441" y="0"/>
                </a:lnTo>
                <a:close/>
              </a:path>
              <a:path w="387350" h="132079">
                <a:moveTo>
                  <a:pt x="125323" y="12001"/>
                </a:moveTo>
                <a:lnTo>
                  <a:pt x="107848" y="12001"/>
                </a:lnTo>
                <a:lnTo>
                  <a:pt x="110883" y="14160"/>
                </a:lnTo>
                <a:lnTo>
                  <a:pt x="110883" y="22961"/>
                </a:lnTo>
                <a:lnTo>
                  <a:pt x="108000" y="25285"/>
                </a:lnTo>
                <a:lnTo>
                  <a:pt x="126415" y="25285"/>
                </a:lnTo>
                <a:lnTo>
                  <a:pt x="126415" y="18402"/>
                </a:lnTo>
                <a:lnTo>
                  <a:pt x="125323" y="12001"/>
                </a:lnTo>
                <a:close/>
              </a:path>
              <a:path w="387350" h="132079">
                <a:moveTo>
                  <a:pt x="106979" y="110858"/>
                </a:moveTo>
                <a:lnTo>
                  <a:pt x="90043" y="110858"/>
                </a:lnTo>
                <a:lnTo>
                  <a:pt x="91322" y="113762"/>
                </a:lnTo>
                <a:lnTo>
                  <a:pt x="96162" y="120299"/>
                </a:lnTo>
                <a:lnTo>
                  <a:pt x="106068" y="127204"/>
                </a:lnTo>
                <a:lnTo>
                  <a:pt x="122542" y="131216"/>
                </a:lnTo>
                <a:lnTo>
                  <a:pt x="123583" y="131292"/>
                </a:lnTo>
                <a:lnTo>
                  <a:pt x="124472" y="130454"/>
                </a:lnTo>
                <a:lnTo>
                  <a:pt x="124472" y="118706"/>
                </a:lnTo>
                <a:lnTo>
                  <a:pt x="123774" y="117957"/>
                </a:lnTo>
                <a:lnTo>
                  <a:pt x="110832" y="116306"/>
                </a:lnTo>
                <a:lnTo>
                  <a:pt x="106979" y="110858"/>
                </a:lnTo>
                <a:close/>
              </a:path>
              <a:path w="387350" h="132079">
                <a:moveTo>
                  <a:pt x="99733" y="74688"/>
                </a:moveTo>
                <a:lnTo>
                  <a:pt x="75336" y="74688"/>
                </a:lnTo>
                <a:lnTo>
                  <a:pt x="74523" y="75501"/>
                </a:lnTo>
                <a:lnTo>
                  <a:pt x="74523" y="129882"/>
                </a:lnTo>
                <a:lnTo>
                  <a:pt x="75336" y="130695"/>
                </a:lnTo>
                <a:lnTo>
                  <a:pt x="89230" y="130695"/>
                </a:lnTo>
                <a:lnTo>
                  <a:pt x="90043" y="129882"/>
                </a:lnTo>
                <a:lnTo>
                  <a:pt x="90043" y="110858"/>
                </a:lnTo>
                <a:lnTo>
                  <a:pt x="106979" y="110858"/>
                </a:lnTo>
                <a:lnTo>
                  <a:pt x="106781" y="110578"/>
                </a:lnTo>
                <a:lnTo>
                  <a:pt x="118986" y="109131"/>
                </a:lnTo>
                <a:lnTo>
                  <a:pt x="122694" y="101650"/>
                </a:lnTo>
                <a:lnTo>
                  <a:pt x="122694" y="99974"/>
                </a:lnTo>
                <a:lnTo>
                  <a:pt x="90043" y="99974"/>
                </a:lnTo>
                <a:lnTo>
                  <a:pt x="90043" y="86690"/>
                </a:lnTo>
                <a:lnTo>
                  <a:pt x="121603" y="86690"/>
                </a:lnTo>
                <a:lnTo>
                  <a:pt x="121525" y="86229"/>
                </a:lnTo>
                <a:lnTo>
                  <a:pt x="117662" y="80346"/>
                </a:lnTo>
                <a:lnTo>
                  <a:pt x="110575" y="76235"/>
                </a:lnTo>
                <a:lnTo>
                  <a:pt x="99733" y="74688"/>
                </a:lnTo>
                <a:close/>
              </a:path>
              <a:path w="387350" h="132079">
                <a:moveTo>
                  <a:pt x="121603" y="86690"/>
                </a:moveTo>
                <a:lnTo>
                  <a:pt x="104127" y="86690"/>
                </a:lnTo>
                <a:lnTo>
                  <a:pt x="107175" y="88849"/>
                </a:lnTo>
                <a:lnTo>
                  <a:pt x="107175" y="97650"/>
                </a:lnTo>
                <a:lnTo>
                  <a:pt x="104292" y="99974"/>
                </a:lnTo>
                <a:lnTo>
                  <a:pt x="122694" y="99974"/>
                </a:lnTo>
                <a:lnTo>
                  <a:pt x="122694" y="93090"/>
                </a:lnTo>
                <a:lnTo>
                  <a:pt x="121603" y="86690"/>
                </a:lnTo>
                <a:close/>
              </a:path>
              <a:path w="387350" h="132079">
                <a:moveTo>
                  <a:pt x="351167" y="74688"/>
                </a:moveTo>
                <a:lnTo>
                  <a:pt x="337693" y="74688"/>
                </a:lnTo>
                <a:lnTo>
                  <a:pt x="336880" y="75501"/>
                </a:lnTo>
                <a:lnTo>
                  <a:pt x="336880" y="129882"/>
                </a:lnTo>
                <a:lnTo>
                  <a:pt x="337693" y="130695"/>
                </a:lnTo>
                <a:lnTo>
                  <a:pt x="350634" y="130695"/>
                </a:lnTo>
                <a:lnTo>
                  <a:pt x="351447" y="129882"/>
                </a:lnTo>
                <a:lnTo>
                  <a:pt x="351447" y="99009"/>
                </a:lnTo>
                <a:lnTo>
                  <a:pt x="367549" y="99009"/>
                </a:lnTo>
                <a:lnTo>
                  <a:pt x="351726" y="74993"/>
                </a:lnTo>
                <a:lnTo>
                  <a:pt x="351167" y="74688"/>
                </a:lnTo>
                <a:close/>
              </a:path>
              <a:path w="387350" h="132079">
                <a:moveTo>
                  <a:pt x="367549" y="99009"/>
                </a:moveTo>
                <a:lnTo>
                  <a:pt x="351447" y="99009"/>
                </a:lnTo>
                <a:lnTo>
                  <a:pt x="372300" y="130390"/>
                </a:lnTo>
                <a:lnTo>
                  <a:pt x="372859" y="130695"/>
                </a:lnTo>
                <a:lnTo>
                  <a:pt x="386245" y="130695"/>
                </a:lnTo>
                <a:lnTo>
                  <a:pt x="387057" y="129882"/>
                </a:lnTo>
                <a:lnTo>
                  <a:pt x="387057" y="106527"/>
                </a:lnTo>
                <a:lnTo>
                  <a:pt x="372503" y="106527"/>
                </a:lnTo>
                <a:lnTo>
                  <a:pt x="367549" y="99009"/>
                </a:lnTo>
                <a:close/>
              </a:path>
              <a:path w="387350" h="132079">
                <a:moveTo>
                  <a:pt x="386245" y="74688"/>
                </a:moveTo>
                <a:lnTo>
                  <a:pt x="373303" y="74688"/>
                </a:lnTo>
                <a:lnTo>
                  <a:pt x="372503" y="75501"/>
                </a:lnTo>
                <a:lnTo>
                  <a:pt x="372503" y="106527"/>
                </a:lnTo>
                <a:lnTo>
                  <a:pt x="387057" y="106527"/>
                </a:lnTo>
                <a:lnTo>
                  <a:pt x="387057" y="75501"/>
                </a:lnTo>
                <a:lnTo>
                  <a:pt x="386245" y="74688"/>
                </a:lnTo>
                <a:close/>
              </a:path>
              <a:path w="387350" h="132079">
                <a:moveTo>
                  <a:pt x="294259" y="73647"/>
                </a:moveTo>
                <a:lnTo>
                  <a:pt x="282041" y="75935"/>
                </a:lnTo>
                <a:lnTo>
                  <a:pt x="272708" y="82168"/>
                </a:lnTo>
                <a:lnTo>
                  <a:pt x="266750" y="91403"/>
                </a:lnTo>
                <a:lnTo>
                  <a:pt x="264655" y="102692"/>
                </a:lnTo>
                <a:lnTo>
                  <a:pt x="266739" y="113981"/>
                </a:lnTo>
                <a:lnTo>
                  <a:pt x="272680" y="123215"/>
                </a:lnTo>
                <a:lnTo>
                  <a:pt x="282009" y="129449"/>
                </a:lnTo>
                <a:lnTo>
                  <a:pt x="294259" y="131737"/>
                </a:lnTo>
                <a:lnTo>
                  <a:pt x="306553" y="129449"/>
                </a:lnTo>
                <a:lnTo>
                  <a:pt x="315882" y="123215"/>
                </a:lnTo>
                <a:lnTo>
                  <a:pt x="318675" y="118859"/>
                </a:lnTo>
                <a:lnTo>
                  <a:pt x="285457" y="118859"/>
                </a:lnTo>
                <a:lnTo>
                  <a:pt x="280339" y="111886"/>
                </a:lnTo>
                <a:lnTo>
                  <a:pt x="280339" y="93484"/>
                </a:lnTo>
                <a:lnTo>
                  <a:pt x="285381" y="86525"/>
                </a:lnTo>
                <a:lnTo>
                  <a:pt x="318655" y="86525"/>
                </a:lnTo>
                <a:lnTo>
                  <a:pt x="315853" y="82168"/>
                </a:lnTo>
                <a:lnTo>
                  <a:pt x="306521" y="75935"/>
                </a:lnTo>
                <a:lnTo>
                  <a:pt x="294259" y="73647"/>
                </a:lnTo>
                <a:close/>
              </a:path>
              <a:path w="387350" h="132079">
                <a:moveTo>
                  <a:pt x="318655" y="86525"/>
                </a:moveTo>
                <a:lnTo>
                  <a:pt x="303225" y="86525"/>
                </a:lnTo>
                <a:lnTo>
                  <a:pt x="308267" y="93484"/>
                </a:lnTo>
                <a:lnTo>
                  <a:pt x="308267" y="111886"/>
                </a:lnTo>
                <a:lnTo>
                  <a:pt x="303149" y="118859"/>
                </a:lnTo>
                <a:lnTo>
                  <a:pt x="318675" y="118859"/>
                </a:lnTo>
                <a:lnTo>
                  <a:pt x="321803" y="113981"/>
                </a:lnTo>
                <a:lnTo>
                  <a:pt x="323875" y="102692"/>
                </a:lnTo>
                <a:lnTo>
                  <a:pt x="321792" y="91403"/>
                </a:lnTo>
                <a:lnTo>
                  <a:pt x="318655" y="86525"/>
                </a:lnTo>
                <a:close/>
              </a:path>
              <a:path w="387350" h="132079">
                <a:moveTo>
                  <a:pt x="236651" y="73647"/>
                </a:moveTo>
                <a:lnTo>
                  <a:pt x="228130" y="73647"/>
                </a:lnTo>
                <a:lnTo>
                  <a:pt x="215685" y="75944"/>
                </a:lnTo>
                <a:lnTo>
                  <a:pt x="206322" y="82188"/>
                </a:lnTo>
                <a:lnTo>
                  <a:pt x="200424" y="91403"/>
                </a:lnTo>
                <a:lnTo>
                  <a:pt x="198374" y="102615"/>
                </a:lnTo>
                <a:lnTo>
                  <a:pt x="200468" y="114222"/>
                </a:lnTo>
                <a:lnTo>
                  <a:pt x="206432" y="123448"/>
                </a:lnTo>
                <a:lnTo>
                  <a:pt x="215786" y="129539"/>
                </a:lnTo>
                <a:lnTo>
                  <a:pt x="228053" y="131737"/>
                </a:lnTo>
                <a:lnTo>
                  <a:pt x="236702" y="131737"/>
                </a:lnTo>
                <a:lnTo>
                  <a:pt x="243967" y="129247"/>
                </a:lnTo>
                <a:lnTo>
                  <a:pt x="250101" y="124904"/>
                </a:lnTo>
                <a:lnTo>
                  <a:pt x="250380" y="124345"/>
                </a:lnTo>
                <a:lnTo>
                  <a:pt x="250380" y="118770"/>
                </a:lnTo>
                <a:lnTo>
                  <a:pt x="218808" y="118770"/>
                </a:lnTo>
                <a:lnTo>
                  <a:pt x="213283" y="111696"/>
                </a:lnTo>
                <a:lnTo>
                  <a:pt x="214579" y="92963"/>
                </a:lnTo>
                <a:lnTo>
                  <a:pt x="220929" y="86601"/>
                </a:lnTo>
                <a:lnTo>
                  <a:pt x="245662" y="86601"/>
                </a:lnTo>
                <a:lnTo>
                  <a:pt x="249377" y="82041"/>
                </a:lnTo>
                <a:lnTo>
                  <a:pt x="249199" y="80848"/>
                </a:lnTo>
                <a:lnTo>
                  <a:pt x="242989" y="76365"/>
                </a:lnTo>
                <a:lnTo>
                  <a:pt x="236651" y="73647"/>
                </a:lnTo>
                <a:close/>
              </a:path>
              <a:path w="387350" h="132079">
                <a:moveTo>
                  <a:pt x="249567" y="98691"/>
                </a:moveTo>
                <a:lnTo>
                  <a:pt x="226466" y="98691"/>
                </a:lnTo>
                <a:lnTo>
                  <a:pt x="225653" y="99504"/>
                </a:lnTo>
                <a:lnTo>
                  <a:pt x="225653" y="107556"/>
                </a:lnTo>
                <a:lnTo>
                  <a:pt x="226466" y="108369"/>
                </a:lnTo>
                <a:lnTo>
                  <a:pt x="236537" y="108369"/>
                </a:lnTo>
                <a:lnTo>
                  <a:pt x="236537" y="116852"/>
                </a:lnTo>
                <a:lnTo>
                  <a:pt x="234302" y="118135"/>
                </a:lnTo>
                <a:lnTo>
                  <a:pt x="231813" y="118770"/>
                </a:lnTo>
                <a:lnTo>
                  <a:pt x="250380" y="118770"/>
                </a:lnTo>
                <a:lnTo>
                  <a:pt x="250380" y="99504"/>
                </a:lnTo>
                <a:lnTo>
                  <a:pt x="249567" y="98691"/>
                </a:lnTo>
                <a:close/>
              </a:path>
              <a:path w="387350" h="132079">
                <a:moveTo>
                  <a:pt x="245662" y="86601"/>
                </a:moveTo>
                <a:lnTo>
                  <a:pt x="220929" y="86601"/>
                </a:lnTo>
                <a:lnTo>
                  <a:pt x="233349" y="86613"/>
                </a:lnTo>
                <a:lnTo>
                  <a:pt x="237121" y="88214"/>
                </a:lnTo>
                <a:lnTo>
                  <a:pt x="241173" y="90970"/>
                </a:lnTo>
                <a:lnTo>
                  <a:pt x="242227" y="90817"/>
                </a:lnTo>
                <a:lnTo>
                  <a:pt x="245662" y="86601"/>
                </a:lnTo>
                <a:close/>
              </a:path>
              <a:path w="387350" h="132079">
                <a:moveTo>
                  <a:pt x="184365" y="74688"/>
                </a:moveTo>
                <a:lnTo>
                  <a:pt x="143738" y="74688"/>
                </a:lnTo>
                <a:lnTo>
                  <a:pt x="142925" y="75501"/>
                </a:lnTo>
                <a:lnTo>
                  <a:pt x="142925" y="129882"/>
                </a:lnTo>
                <a:lnTo>
                  <a:pt x="143738" y="130695"/>
                </a:lnTo>
                <a:lnTo>
                  <a:pt x="184607" y="130695"/>
                </a:lnTo>
                <a:lnTo>
                  <a:pt x="185420" y="129882"/>
                </a:lnTo>
                <a:lnTo>
                  <a:pt x="185420" y="118224"/>
                </a:lnTo>
                <a:lnTo>
                  <a:pt x="184607" y="117411"/>
                </a:lnTo>
                <a:lnTo>
                  <a:pt x="158369" y="117411"/>
                </a:lnTo>
                <a:lnTo>
                  <a:pt x="158369" y="108051"/>
                </a:lnTo>
                <a:lnTo>
                  <a:pt x="170916" y="108051"/>
                </a:lnTo>
                <a:lnTo>
                  <a:pt x="171729" y="107238"/>
                </a:lnTo>
                <a:lnTo>
                  <a:pt x="171729" y="97345"/>
                </a:lnTo>
                <a:lnTo>
                  <a:pt x="170916" y="96532"/>
                </a:lnTo>
                <a:lnTo>
                  <a:pt x="158369" y="96532"/>
                </a:lnTo>
                <a:lnTo>
                  <a:pt x="158369" y="87972"/>
                </a:lnTo>
                <a:lnTo>
                  <a:pt x="184365" y="87972"/>
                </a:lnTo>
                <a:lnTo>
                  <a:pt x="185178" y="87160"/>
                </a:lnTo>
                <a:lnTo>
                  <a:pt x="185178" y="75501"/>
                </a:lnTo>
                <a:lnTo>
                  <a:pt x="184365" y="74688"/>
                </a:lnTo>
                <a:close/>
              </a:path>
              <a:path w="387350" h="132079">
                <a:moveTo>
                  <a:pt x="29603" y="73647"/>
                </a:moveTo>
                <a:lnTo>
                  <a:pt x="17386" y="75935"/>
                </a:lnTo>
                <a:lnTo>
                  <a:pt x="8053" y="82168"/>
                </a:lnTo>
                <a:lnTo>
                  <a:pt x="2094" y="91403"/>
                </a:lnTo>
                <a:lnTo>
                  <a:pt x="0" y="102692"/>
                </a:lnTo>
                <a:lnTo>
                  <a:pt x="2082" y="113981"/>
                </a:lnTo>
                <a:lnTo>
                  <a:pt x="8020" y="123215"/>
                </a:lnTo>
                <a:lnTo>
                  <a:pt x="17348" y="129449"/>
                </a:lnTo>
                <a:lnTo>
                  <a:pt x="29603" y="131737"/>
                </a:lnTo>
                <a:lnTo>
                  <a:pt x="41898" y="129449"/>
                </a:lnTo>
                <a:lnTo>
                  <a:pt x="51227" y="123215"/>
                </a:lnTo>
                <a:lnTo>
                  <a:pt x="54020" y="118859"/>
                </a:lnTo>
                <a:lnTo>
                  <a:pt x="20802" y="118859"/>
                </a:lnTo>
                <a:lnTo>
                  <a:pt x="15684" y="111886"/>
                </a:lnTo>
                <a:lnTo>
                  <a:pt x="15684" y="93484"/>
                </a:lnTo>
                <a:lnTo>
                  <a:pt x="20726" y="86525"/>
                </a:lnTo>
                <a:lnTo>
                  <a:pt x="54000" y="86525"/>
                </a:lnTo>
                <a:lnTo>
                  <a:pt x="51198" y="82168"/>
                </a:lnTo>
                <a:lnTo>
                  <a:pt x="41866" y="75935"/>
                </a:lnTo>
                <a:lnTo>
                  <a:pt x="29603" y="73647"/>
                </a:lnTo>
                <a:close/>
              </a:path>
              <a:path w="387350" h="132079">
                <a:moveTo>
                  <a:pt x="54000" y="86525"/>
                </a:moveTo>
                <a:lnTo>
                  <a:pt x="38569" y="86525"/>
                </a:lnTo>
                <a:lnTo>
                  <a:pt x="43611" y="93484"/>
                </a:lnTo>
                <a:lnTo>
                  <a:pt x="43611" y="111886"/>
                </a:lnTo>
                <a:lnTo>
                  <a:pt x="38493" y="118859"/>
                </a:lnTo>
                <a:lnTo>
                  <a:pt x="54020" y="118859"/>
                </a:lnTo>
                <a:lnTo>
                  <a:pt x="57148" y="113981"/>
                </a:lnTo>
                <a:lnTo>
                  <a:pt x="59220" y="102692"/>
                </a:lnTo>
                <a:lnTo>
                  <a:pt x="57137" y="91403"/>
                </a:lnTo>
                <a:lnTo>
                  <a:pt x="54000" y="86525"/>
                </a:lnTo>
                <a:close/>
              </a:path>
              <a:path w="387350" h="132079">
                <a:moveTo>
                  <a:pt x="319811" y="0"/>
                </a:moveTo>
                <a:lnTo>
                  <a:pt x="279184" y="0"/>
                </a:lnTo>
                <a:lnTo>
                  <a:pt x="278371" y="812"/>
                </a:lnTo>
                <a:lnTo>
                  <a:pt x="278371" y="55206"/>
                </a:lnTo>
                <a:lnTo>
                  <a:pt x="279184" y="56019"/>
                </a:lnTo>
                <a:lnTo>
                  <a:pt x="320052" y="56019"/>
                </a:lnTo>
                <a:lnTo>
                  <a:pt x="320865" y="55206"/>
                </a:lnTo>
                <a:lnTo>
                  <a:pt x="320865" y="43548"/>
                </a:lnTo>
                <a:lnTo>
                  <a:pt x="320052" y="42735"/>
                </a:lnTo>
                <a:lnTo>
                  <a:pt x="293814" y="42735"/>
                </a:lnTo>
                <a:lnTo>
                  <a:pt x="293814" y="33375"/>
                </a:lnTo>
                <a:lnTo>
                  <a:pt x="306425" y="33375"/>
                </a:lnTo>
                <a:lnTo>
                  <a:pt x="307238" y="32562"/>
                </a:lnTo>
                <a:lnTo>
                  <a:pt x="307238" y="22656"/>
                </a:lnTo>
                <a:lnTo>
                  <a:pt x="306425" y="21843"/>
                </a:lnTo>
                <a:lnTo>
                  <a:pt x="293814" y="21843"/>
                </a:lnTo>
                <a:lnTo>
                  <a:pt x="293814" y="13284"/>
                </a:lnTo>
                <a:lnTo>
                  <a:pt x="319811" y="13284"/>
                </a:lnTo>
                <a:lnTo>
                  <a:pt x="320624" y="12471"/>
                </a:lnTo>
                <a:lnTo>
                  <a:pt x="320624" y="812"/>
                </a:lnTo>
                <a:lnTo>
                  <a:pt x="319811" y="0"/>
                </a:lnTo>
                <a:close/>
              </a:path>
              <a:path w="387350" h="132079">
                <a:moveTo>
                  <a:pt x="222681" y="0"/>
                </a:moveTo>
                <a:lnTo>
                  <a:pt x="207899" y="0"/>
                </a:lnTo>
                <a:lnTo>
                  <a:pt x="207022" y="1231"/>
                </a:lnTo>
                <a:lnTo>
                  <a:pt x="225945" y="55524"/>
                </a:lnTo>
                <a:lnTo>
                  <a:pt x="226631" y="56019"/>
                </a:lnTo>
                <a:lnTo>
                  <a:pt x="242633" y="56019"/>
                </a:lnTo>
                <a:lnTo>
                  <a:pt x="243332" y="55524"/>
                </a:lnTo>
                <a:lnTo>
                  <a:pt x="249520" y="37769"/>
                </a:lnTo>
                <a:lnTo>
                  <a:pt x="234518" y="37769"/>
                </a:lnTo>
                <a:lnTo>
                  <a:pt x="223376" y="520"/>
                </a:lnTo>
                <a:lnTo>
                  <a:pt x="222681" y="0"/>
                </a:lnTo>
                <a:close/>
              </a:path>
              <a:path w="387350" h="132079">
                <a:moveTo>
                  <a:pt x="261378" y="0"/>
                </a:moveTo>
                <a:lnTo>
                  <a:pt x="246583" y="0"/>
                </a:lnTo>
                <a:lnTo>
                  <a:pt x="245880" y="533"/>
                </a:lnTo>
                <a:lnTo>
                  <a:pt x="234670" y="37769"/>
                </a:lnTo>
                <a:lnTo>
                  <a:pt x="249520" y="37769"/>
                </a:lnTo>
                <a:lnTo>
                  <a:pt x="262255" y="1231"/>
                </a:lnTo>
                <a:lnTo>
                  <a:pt x="261378" y="0"/>
                </a:lnTo>
                <a:close/>
              </a:path>
              <a:path w="387350" h="132079">
                <a:moveTo>
                  <a:pt x="180746" y="0"/>
                </a:moveTo>
                <a:lnTo>
                  <a:pt x="164579" y="0"/>
                </a:lnTo>
                <a:lnTo>
                  <a:pt x="163889" y="495"/>
                </a:lnTo>
                <a:lnTo>
                  <a:pt x="144881" y="54787"/>
                </a:lnTo>
                <a:lnTo>
                  <a:pt x="145757" y="56019"/>
                </a:lnTo>
                <a:lnTo>
                  <a:pt x="160553" y="56019"/>
                </a:lnTo>
                <a:lnTo>
                  <a:pt x="161251" y="55486"/>
                </a:lnTo>
                <a:lnTo>
                  <a:pt x="163576" y="47688"/>
                </a:lnTo>
                <a:lnTo>
                  <a:pt x="197891" y="47688"/>
                </a:lnTo>
                <a:lnTo>
                  <a:pt x="193900" y="36245"/>
                </a:lnTo>
                <a:lnTo>
                  <a:pt x="167017" y="36245"/>
                </a:lnTo>
                <a:lnTo>
                  <a:pt x="172542" y="17919"/>
                </a:lnTo>
                <a:lnTo>
                  <a:pt x="187509" y="17919"/>
                </a:lnTo>
                <a:lnTo>
                  <a:pt x="181414" y="482"/>
                </a:lnTo>
                <a:lnTo>
                  <a:pt x="180746" y="0"/>
                </a:lnTo>
                <a:close/>
              </a:path>
              <a:path w="387350" h="132079">
                <a:moveTo>
                  <a:pt x="197891" y="47688"/>
                </a:moveTo>
                <a:lnTo>
                  <a:pt x="181660" y="47688"/>
                </a:lnTo>
                <a:lnTo>
                  <a:pt x="184061" y="55498"/>
                </a:lnTo>
                <a:lnTo>
                  <a:pt x="184772" y="56019"/>
                </a:lnTo>
                <a:lnTo>
                  <a:pt x="199478" y="56019"/>
                </a:lnTo>
                <a:lnTo>
                  <a:pt x="200367" y="54787"/>
                </a:lnTo>
                <a:lnTo>
                  <a:pt x="197891" y="47688"/>
                </a:lnTo>
                <a:close/>
              </a:path>
              <a:path w="387350" h="132079">
                <a:moveTo>
                  <a:pt x="187509" y="17919"/>
                </a:moveTo>
                <a:lnTo>
                  <a:pt x="172707" y="17919"/>
                </a:lnTo>
                <a:lnTo>
                  <a:pt x="178219" y="36245"/>
                </a:lnTo>
                <a:lnTo>
                  <a:pt x="193900" y="36245"/>
                </a:lnTo>
                <a:lnTo>
                  <a:pt x="187509" y="17919"/>
                </a:lnTo>
                <a:close/>
              </a:path>
              <a:path w="387350" h="132079">
                <a:moveTo>
                  <a:pt x="40944" y="13601"/>
                </a:moveTo>
                <a:lnTo>
                  <a:pt x="25590" y="13601"/>
                </a:lnTo>
                <a:lnTo>
                  <a:pt x="25590" y="55206"/>
                </a:lnTo>
                <a:lnTo>
                  <a:pt x="26403" y="56019"/>
                </a:lnTo>
                <a:lnTo>
                  <a:pt x="40132" y="56019"/>
                </a:lnTo>
                <a:lnTo>
                  <a:pt x="40944" y="55206"/>
                </a:lnTo>
                <a:lnTo>
                  <a:pt x="40944" y="13601"/>
                </a:lnTo>
                <a:close/>
              </a:path>
              <a:path w="387350" h="132079">
                <a:moveTo>
                  <a:pt x="57581" y="0"/>
                </a:moveTo>
                <a:lnTo>
                  <a:pt x="8953" y="0"/>
                </a:lnTo>
                <a:lnTo>
                  <a:pt x="8140" y="812"/>
                </a:lnTo>
                <a:lnTo>
                  <a:pt x="8140" y="12788"/>
                </a:lnTo>
                <a:lnTo>
                  <a:pt x="8953" y="13601"/>
                </a:lnTo>
                <a:lnTo>
                  <a:pt x="57581" y="13601"/>
                </a:lnTo>
                <a:lnTo>
                  <a:pt x="58394" y="12788"/>
                </a:lnTo>
                <a:lnTo>
                  <a:pt x="58394" y="812"/>
                </a:lnTo>
                <a:lnTo>
                  <a:pt x="57581" y="0"/>
                </a:lnTo>
                <a:close/>
              </a:path>
              <a:path w="387350" h="132079">
                <a:moveTo>
                  <a:pt x="355790" y="0"/>
                </a:moveTo>
                <a:lnTo>
                  <a:pt x="341896" y="0"/>
                </a:lnTo>
                <a:lnTo>
                  <a:pt x="341083" y="812"/>
                </a:lnTo>
                <a:lnTo>
                  <a:pt x="341083" y="55206"/>
                </a:lnTo>
                <a:lnTo>
                  <a:pt x="341896" y="56019"/>
                </a:lnTo>
                <a:lnTo>
                  <a:pt x="381165" y="56019"/>
                </a:lnTo>
                <a:lnTo>
                  <a:pt x="381977" y="55206"/>
                </a:lnTo>
                <a:lnTo>
                  <a:pt x="381977" y="43624"/>
                </a:lnTo>
                <a:lnTo>
                  <a:pt x="381165" y="42811"/>
                </a:lnTo>
                <a:lnTo>
                  <a:pt x="356603" y="42811"/>
                </a:lnTo>
                <a:lnTo>
                  <a:pt x="356603" y="812"/>
                </a:lnTo>
                <a:lnTo>
                  <a:pt x="355790" y="0"/>
                </a:lnTo>
                <a:close/>
              </a:path>
            </a:pathLst>
          </a:custGeom>
          <a:solidFill>
            <a:srgbClr val="0A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47419" y="9314305"/>
            <a:ext cx="2822575" cy="55656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750"/>
              </a:lnSpc>
              <a:spcBef>
                <a:spcPts val="200"/>
              </a:spcBef>
            </a:pPr>
            <a:r>
              <a:rPr sz="700" b="0" spc="-2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inspire travel that uplifts Oregon communities. Collaborating  with stakeholders to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align as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stewards of Oregon, we work to  optimize economic </a:t>
            </a: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opportunity,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advance equity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respect the  ecosystems, </a:t>
            </a: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cultures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places that make Oregon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sz="700" b="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0" spc="-10" dirty="0">
                <a:latin typeface="Arial" panose="020B0604020202020204" pitchFamily="34" charset="0"/>
                <a:cs typeface="Arial" panose="020B0604020202020204" pitchFamily="34" charset="0"/>
              </a:rPr>
              <a:t>Oregon.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Learn more </a:t>
            </a:r>
            <a:r>
              <a:rPr sz="700" b="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700" b="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00" b="1" spc="-10" dirty="0">
                <a:latin typeface="Arial" panose="020B0604020202020204" pitchFamily="34" charset="0"/>
                <a:cs typeface="Arial" panose="020B0604020202020204" pitchFamily="34" charset="0"/>
              </a:rPr>
              <a:t>industry.traveloregon.com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57200" y="9144000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8000" y="0"/>
                </a:lnTo>
              </a:path>
            </a:pathLst>
          </a:custGeom>
          <a:ln w="3175">
            <a:solidFill>
              <a:srgbClr val="30B5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0500" y="6384315"/>
            <a:ext cx="3771900" cy="250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800" y="6083553"/>
            <a:ext cx="32131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The Oregon Coast Aquarium in Newport was </a:t>
            </a:r>
            <a:r>
              <a:rPr sz="800" b="1" spc="5" dirty="0"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sz="800" b="1" spc="5" dirty="0">
                <a:latin typeface="Arial" panose="020B0604020202020204" pitchFamily="34" charset="0"/>
                <a:cs typeface="Arial" panose="020B0604020202020204" pitchFamily="34" charset="0"/>
              </a:rPr>
              <a:t>Wheel  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800" b="1" spc="-5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“Destination </a:t>
            </a:r>
            <a:r>
              <a:rPr sz="800" b="1" spc="-5" dirty="0">
                <a:latin typeface="Arial" panose="020B0604020202020204" pitchFamily="34" charset="0"/>
                <a:cs typeface="Arial" panose="020B0604020202020204" pitchFamily="34" charset="0"/>
              </a:rPr>
              <a:t>Verified” </a:t>
            </a:r>
            <a:r>
              <a:rPr sz="800" b="1" dirty="0">
                <a:latin typeface="Arial" panose="020B0604020202020204" pitchFamily="34" charset="0"/>
                <a:cs typeface="Arial" panose="020B0604020202020204" pitchFamily="34" charset="0"/>
              </a:rPr>
              <a:t>assessment in Oregon.</a:t>
            </a:r>
            <a:endParaRPr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B36237-6363-BEE6-4CFB-92C0179B42BA}"/>
              </a:ext>
            </a:extLst>
          </p:cNvPr>
          <p:cNvSpPr txBox="1"/>
          <p:nvPr/>
        </p:nvSpPr>
        <p:spPr>
          <a:xfrm>
            <a:off x="3908725" y="528824"/>
            <a:ext cx="3575210" cy="532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kumimoji="0" lang="en-US" sz="1600" b="1" i="0" u="none" strike="noStrike" kern="1200" cap="none" spc="5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DOLLARS </a:t>
            </a:r>
            <a:r>
              <a:rPr kumimoji="0" lang="en-US" sz="1600" b="1" i="0" u="none" strike="noStrike" kern="1200" cap="none" spc="-50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kumimoji="0" lang="en-US" sz="1600" b="1" i="0" u="none" strike="noStrike" kern="1200" cap="none" spc="-114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</a:p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A3A3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(CITY/COUNTY) </a:t>
            </a:r>
          </a:p>
          <a:p>
            <a:pPr marL="0" marR="28575" lvl="0" indent="0" algn="l" defTabSz="914400" rtl="0" eaLnBrk="1" fontAlgn="auto" latinLnBrk="0" hangingPunct="1">
              <a:lnSpc>
                <a:spcPct val="100000"/>
              </a:lnSpc>
              <a:spcBef>
                <a:spcPts val="4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its tourism partners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millions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dollars in community initiatives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 grant</a:t>
            </a:r>
            <a:r>
              <a:rPr kumimoji="0" lang="en-US" sz="1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programs,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strategic investment funds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sponsorship.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en-US" sz="10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years, these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investments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have been critical</a:t>
            </a:r>
            <a:r>
              <a:rPr kumimoji="0" lang="en-US" sz="10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contributors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local projects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as:</a:t>
            </a:r>
          </a:p>
          <a:p>
            <a:pPr marL="171450" marR="14604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culinary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tourism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investing in marketing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media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efforts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that highlight local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food producers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restaurants,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well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$1million 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gift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creation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James Beard Public Market— 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world-class destination downtown 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Oregonians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from around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experience 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Oregon’s</a:t>
            </a:r>
            <a:r>
              <a:rPr kumimoji="0" lang="en-US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bounty.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14604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promoting the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Outback,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world’s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largest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dark sky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sanctuary,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which capitalizes  on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emerging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astro-tourism trends, brings new opportunities to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rural economy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protects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habitat and 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through travel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pacific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flyway.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14604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Trail 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stewardship efforts, including responsible </a:t>
            </a: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recreation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education, maintaining some of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Central</a:t>
            </a:r>
            <a:r>
              <a:rPr kumimoji="0" lang="en-US" sz="1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Oregon’s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well-loved trails and building new trails at </a:t>
            </a:r>
            <a:r>
              <a:rPr kumimoji="0" lang="en-US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popular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destinations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Mt.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Bachelor to </a:t>
            </a:r>
            <a:r>
              <a:rPr kumimoji="0" lang="en-US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hiker </a:t>
            </a:r>
            <a:r>
              <a:rPr kumimoji="0" lang="en-US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cyclist</a:t>
            </a:r>
            <a:r>
              <a:rPr kumimoji="0" lang="en-US" sz="10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disbursement.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14604" lvl="0" indent="-171450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Supporting visitation all along the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coast by funding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construction of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wheelchair accessible plaza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kumimoji="0" lang="en-US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Oregon Coast Scenic </a:t>
            </a:r>
            <a:r>
              <a:rPr kumimoji="0" lang="en-US" sz="1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Railroad’s </a:t>
            </a:r>
            <a:r>
              <a:rPr kumimoji="0" lang="en-US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Garibaldi Depot and 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all-terrain track wheelchairs, available to locals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charge.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93B1BD1-E9C4-E9B5-2F8A-6ABD63EDF39A}"/>
              </a:ext>
            </a:extLst>
          </p:cNvPr>
          <p:cNvCxnSpPr>
            <a:cxnSpLocks/>
          </p:cNvCxnSpPr>
          <p:nvPr/>
        </p:nvCxnSpPr>
        <p:spPr>
          <a:xfrm>
            <a:off x="450583" y="1323635"/>
            <a:ext cx="327750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9107877-A0EB-DB5C-16AB-B9D398F5FBAF}"/>
              </a:ext>
            </a:extLst>
          </p:cNvPr>
          <p:cNvCxnSpPr>
            <a:cxnSpLocks/>
          </p:cNvCxnSpPr>
          <p:nvPr/>
        </p:nvCxnSpPr>
        <p:spPr>
          <a:xfrm>
            <a:off x="444500" y="1621868"/>
            <a:ext cx="332549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1163</Words>
  <Application>Microsoft Office PowerPoint</Application>
  <PresentationFormat>Custom</PresentationFormat>
  <Paragraphs>62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Georgia</vt:lpstr>
      <vt:lpstr>Gza SemBd</vt:lpstr>
      <vt:lpstr>Mark Pro</vt:lpstr>
      <vt:lpstr>Mark Pro Book</vt:lpstr>
      <vt:lpstr>Office Theme</vt:lpstr>
      <vt:lpstr>Tourism Drives Economic Growth  Across Oregon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Kate Baumgartner</cp:lastModifiedBy>
  <cp:revision>4</cp:revision>
  <dcterms:created xsi:type="dcterms:W3CDTF">2026-01-12T16:36:03Z</dcterms:created>
  <dcterms:modified xsi:type="dcterms:W3CDTF">2026-01-12T23:51:06Z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2026-01-08T00:00:00Z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2026-01-12T00:00:00Z</vt:filetime>
  </property>
</Properties>
</file>