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5" r:id="rId6"/>
    <p:sldId id="277" r:id="rId7"/>
    <p:sldId id="262" r:id="rId8"/>
    <p:sldId id="282" r:id="rId9"/>
    <p:sldId id="280" r:id="rId10"/>
    <p:sldId id="281" r:id="rId11"/>
    <p:sldId id="285" r:id="rId12"/>
    <p:sldId id="283" r:id="rId13"/>
    <p:sldId id="286" r:id="rId14"/>
    <p:sldId id="270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9BC1C0"/>
    <a:srgbClr val="12888A"/>
    <a:srgbClr val="EFEFEF"/>
    <a:srgbClr val="ABA1BA"/>
    <a:srgbClr val="2FB566"/>
    <a:srgbClr val="A7CED2"/>
    <a:srgbClr val="BFE0E8"/>
    <a:srgbClr val="A2AB88"/>
    <a:srgbClr val="9EC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931" autoAdjust="0"/>
  </p:normalViewPr>
  <p:slideViewPr>
    <p:cSldViewPr snapToGrid="0">
      <p:cViewPr>
        <p:scale>
          <a:sx n="70" d="100"/>
          <a:sy n="70" d="100"/>
        </p:scale>
        <p:origin x="-512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2"/>
          </a:xfrm>
          <a:prstGeom prst="rect">
            <a:avLst/>
          </a:prstGeom>
        </p:spPr>
        <p:txBody>
          <a:bodyPr vert="horz" lIns="93316" tIns="46658" rIns="93316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4" cy="467072"/>
          </a:xfrm>
          <a:prstGeom prst="rect">
            <a:avLst/>
          </a:prstGeom>
        </p:spPr>
        <p:txBody>
          <a:bodyPr vert="horz" lIns="93316" tIns="46658" rIns="93316" bIns="46658" rtlCol="0"/>
          <a:lstStyle>
            <a:lvl1pPr algn="r">
              <a:defRPr sz="1200"/>
            </a:lvl1pPr>
          </a:lstStyle>
          <a:p>
            <a:fld id="{0C4276FE-5625-9F48-B090-68976D8467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6" tIns="46658" rIns="93316" bIns="46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3316" tIns="46658" rIns="93316" bIns="466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4" cy="467071"/>
          </a:xfrm>
          <a:prstGeom prst="rect">
            <a:avLst/>
          </a:prstGeom>
        </p:spPr>
        <p:txBody>
          <a:bodyPr vert="horz" lIns="93316" tIns="46658" rIns="93316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4" cy="467071"/>
          </a:xfrm>
          <a:prstGeom prst="rect">
            <a:avLst/>
          </a:prstGeom>
        </p:spPr>
        <p:txBody>
          <a:bodyPr vert="horz" lIns="93316" tIns="46658" rIns="93316" bIns="46658" rtlCol="0" anchor="b"/>
          <a:lstStyle>
            <a:lvl1pPr algn="r">
              <a:defRPr sz="1200"/>
            </a:lvl1pPr>
          </a:lstStyle>
          <a:p>
            <a:fld id="{91A4ED07-3E15-5747-85AD-CE99EDE2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4ED07-3E15-5747-85AD-CE99EDE2E1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49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4ED07-3E15-5747-85AD-CE99EDE2E1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7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4ED07-3E15-5747-85AD-CE99EDE2E1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1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4ED07-3E15-5747-85AD-CE99EDE2E1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2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4ED07-3E15-5747-85AD-CE99EDE2E1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8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4ED07-3E15-5747-85AD-CE99EDE2E1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4ED07-3E15-5747-85AD-CE99EDE2E1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3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4ED07-3E15-5747-85AD-CE99EDE2E1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02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4ED07-3E15-5747-85AD-CE99EDE2E1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6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4ED07-3E15-5747-85AD-CE99EDE2E1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0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4ED07-3E15-5747-85AD-CE99EDE2E1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6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B61-4686-4892-B7D7-01346E8BC70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E6F3-4F21-4CA8-A2C6-89B2BC04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B61-4686-4892-B7D7-01346E8BC70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E6F3-4F21-4CA8-A2C6-89B2BC04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B61-4686-4892-B7D7-01346E8BC70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E6F3-4F21-4CA8-A2C6-89B2BC04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B61-4686-4892-B7D7-01346E8BC70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E6F3-4F21-4CA8-A2C6-89B2BC04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3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B61-4686-4892-B7D7-01346E8BC70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E6F3-4F21-4CA8-A2C6-89B2BC04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B61-4686-4892-B7D7-01346E8BC70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E6F3-4F21-4CA8-A2C6-89B2BC04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3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B61-4686-4892-B7D7-01346E8BC70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E6F3-4F21-4CA8-A2C6-89B2BC04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B61-4686-4892-B7D7-01346E8BC70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E6F3-4F21-4CA8-A2C6-89B2BC04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5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B61-4686-4892-B7D7-01346E8BC70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E6F3-4F21-4CA8-A2C6-89B2BC04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1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B61-4686-4892-B7D7-01346E8BC70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E6F3-4F21-4CA8-A2C6-89B2BC04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5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B61-4686-4892-B7D7-01346E8BC70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E6F3-4F21-4CA8-A2C6-89B2BC04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1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87B61-4686-4892-B7D7-01346E8BC70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E6F3-4F21-4CA8-A2C6-89B2BC04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mountain, outdoor, sky, nature&#10;&#10;Description automatically generated">
            <a:extLst>
              <a:ext uri="{FF2B5EF4-FFF2-40B4-BE49-F238E27FC236}">
                <a16:creationId xmlns:a16="http://schemas.microsoft.com/office/drawing/2014/main" id="{E506795B-80AC-47C6-AB49-09F584B4C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3284"/>
            <a:ext cx="12192000" cy="15007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9320"/>
            <a:ext cx="12192000" cy="23876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TRAVEL OREGON</a:t>
            </a:r>
            <a:b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FALL/WINTER 2019 MEDIA RECOMMENDATION</a:t>
            </a:r>
            <a:br>
              <a:rPr lang="en-US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9/30/19</a:t>
            </a:r>
          </a:p>
        </p:txBody>
      </p:sp>
    </p:spTree>
    <p:extLst>
      <p:ext uri="{BB962C8B-B14F-4D97-AF65-F5344CB8AC3E}">
        <p14:creationId xmlns:p14="http://schemas.microsoft.com/office/powerpoint/2010/main" val="350021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3092" y="222287"/>
            <a:ext cx="11695176" cy="643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2823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KEYWORD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996" y="1352043"/>
            <a:ext cx="103144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HIGHLIGHTS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Drive deeper funnel clicks to targeted landing pages on TravelOregon.com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Capture interest of winter-related keywords</a:t>
            </a:r>
          </a:p>
          <a:p>
            <a:endParaRPr lang="en-US" sz="2400" dirty="0">
              <a:solidFill>
                <a:srgbClr val="12888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04600" y="6171570"/>
            <a:ext cx="1003893" cy="464143"/>
            <a:chOff x="11404600" y="6171570"/>
            <a:chExt cx="1003893" cy="4641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4600" y="6171570"/>
              <a:ext cx="464143" cy="4641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494093" y="6272836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1F2688C-5314-427F-8466-EA6169D85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69" y="3061714"/>
            <a:ext cx="11622024" cy="29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9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0FDA52F-D30B-4304-9E50-962351179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5209"/>
            <a:ext cx="12192000" cy="15007771"/>
          </a:xfrm>
          <a:prstGeom prst="rect">
            <a:avLst/>
          </a:prstGeom>
        </p:spPr>
      </p:pic>
      <p:pic>
        <p:nvPicPr>
          <p:cNvPr id="12" name="Picture 11" descr="A snow covered mountain&#10;&#10;Description automatically generated">
            <a:extLst>
              <a:ext uri="{FF2B5EF4-FFF2-40B4-BE49-F238E27FC236}">
                <a16:creationId xmlns:a16="http://schemas.microsoft.com/office/drawing/2014/main" id="{ED236450-DB16-465A-B117-8E5E7C6EB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5209"/>
            <a:ext cx="12192000" cy="15007771"/>
          </a:xfrm>
          <a:prstGeom prst="rect">
            <a:avLst/>
          </a:prstGeom>
        </p:spPr>
      </p:pic>
      <p:pic>
        <p:nvPicPr>
          <p:cNvPr id="10" name="Picture 9" descr="A group of people on a stage&#10;&#10;Description automatically generated">
            <a:extLst>
              <a:ext uri="{FF2B5EF4-FFF2-40B4-BE49-F238E27FC236}">
                <a16:creationId xmlns:a16="http://schemas.microsoft.com/office/drawing/2014/main" id="{E0854FD2-863B-4454-9985-82F7BF317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5208"/>
            <a:ext cx="12192000" cy="1500777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271078"/>
            <a:ext cx="12192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7291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1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11695176" cy="643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2823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PARAMETERS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996" y="1352043"/>
            <a:ext cx="103144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FLIGHTING</a:t>
            </a:r>
          </a:p>
          <a:p>
            <a:pPr lvl="1"/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10/15/19 – 1/1/20</a:t>
            </a:r>
          </a:p>
          <a:p>
            <a:endParaRPr lang="en-US" sz="800" b="1" dirty="0">
              <a:solidFill>
                <a:srgbClr val="9BC1C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MARKETS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</a:rPr>
              <a:t>Primary: Portland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</a:rPr>
              <a:t>Secondary: Seattle, Boise, Eugene &amp; Bend</a:t>
            </a:r>
          </a:p>
          <a:p>
            <a:pPr lvl="1"/>
            <a:endParaRPr lang="en-US" sz="800" b="1" dirty="0">
              <a:solidFill>
                <a:srgbClr val="9BC1C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TARGET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</a:rPr>
              <a:t>The Winter Wanderer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</a:rPr>
              <a:t>Adventurists, in all seasons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</a:rPr>
              <a:t>Foodies &amp; beer enthusiasts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</a:rPr>
              <a:t>Oregon lover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</a:rPr>
              <a:t>Buying Demo: A25-54</a:t>
            </a:r>
          </a:p>
          <a:p>
            <a:endParaRPr lang="en-US" sz="800" b="1" dirty="0">
              <a:solidFill>
                <a:srgbClr val="9BC1C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ASSETS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Printed 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Out of Home (OOH) Billboards &amp; Transit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Display Banners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04600" y="6171570"/>
            <a:ext cx="1003893" cy="464143"/>
            <a:chOff x="11404600" y="6171570"/>
            <a:chExt cx="1003893" cy="4641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4600" y="6171570"/>
              <a:ext cx="464143" cy="4641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494093" y="6272836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74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1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11695176" cy="643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2722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COMMUNICATIONS APPROACH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439" y="1272263"/>
            <a:ext cx="10314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Inspire Oregonians and nearby drive markets to explore Oregon this winter by leveraging the continued success of Only Slightly Exaggerated through the Yeti &amp; </a:t>
            </a:r>
            <a:r>
              <a:rPr lang="en-US" sz="1600" dirty="0" err="1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Squatch</a:t>
            </a:r>
            <a:r>
              <a:rPr lang="en-US" sz="1600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 story</a:t>
            </a:r>
            <a:endParaRPr lang="en-US" sz="1600" dirty="0">
              <a:solidFill>
                <a:srgbClr val="12888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600" b="1" dirty="0">
              <a:solidFill>
                <a:srgbClr val="12888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404600" y="6171570"/>
            <a:ext cx="1003893" cy="464143"/>
            <a:chOff x="11404600" y="6171570"/>
            <a:chExt cx="1003893" cy="4641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4600" y="6171570"/>
              <a:ext cx="464143" cy="4641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494093" y="6272836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3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438912" y="2296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OBJECTIVES &amp; STRATEGIES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439" y="3334575"/>
            <a:ext cx="103144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MEDIA OBJECTIVE</a:t>
            </a:r>
          </a:p>
          <a:p>
            <a:pPr lvl="1"/>
            <a:r>
              <a:rPr lang="en-US" sz="1600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Promote winter-time travel around Oregon with the Yeti &amp; </a:t>
            </a:r>
            <a:r>
              <a:rPr lang="en-US" sz="1600" dirty="0" err="1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Squatch</a:t>
            </a:r>
            <a:r>
              <a:rPr lang="en-US" sz="1600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 Illustrated story. Generate excitement and engagement by following the story week-by-week, culminating the campaign with the book release.</a:t>
            </a:r>
            <a:endParaRPr lang="en-US" sz="1600" dirty="0">
              <a:solidFill>
                <a:srgbClr val="12888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MEDIA STRATEGIES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Inspire: </a:t>
            </a:r>
            <a:r>
              <a:rPr lang="en-US" sz="1600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Align with key community media partners to capture local interest and drive engagement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Activate</a:t>
            </a:r>
            <a:r>
              <a:rPr lang="en-US" sz="1600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: Bring our audience through the Yeti &amp; </a:t>
            </a:r>
            <a:r>
              <a:rPr lang="en-US" sz="1600" dirty="0" err="1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Squatch</a:t>
            </a:r>
            <a:r>
              <a:rPr lang="en-US" sz="1600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 journey, using the completed book as a reward for active followers.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Convert</a:t>
            </a:r>
            <a:r>
              <a:rPr lang="en-US" sz="1600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: Re-enforce message with lower funnel tactics to drive bookings.</a:t>
            </a:r>
          </a:p>
        </p:txBody>
      </p:sp>
    </p:spTree>
    <p:extLst>
      <p:ext uri="{BB962C8B-B14F-4D97-AF65-F5344CB8AC3E}">
        <p14:creationId xmlns:p14="http://schemas.microsoft.com/office/powerpoint/2010/main" val="74128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3598CCCC-E914-439E-B4E2-9AB6053F9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950"/>
            <a:ext cx="12192000" cy="150055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607056"/>
            <a:ext cx="12192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MEDIA DETAILS</a:t>
            </a:r>
            <a:b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sz="2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6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11695176" cy="643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2823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CUSTOM CONTENT PARTNERSHIP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996" y="1352043"/>
            <a:ext cx="103144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HIGHLIGHTS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Re-approach custom content this winter by creating multi-faceted plans that work to not only drive traffic to TO.com, but also engage potential visitors and promote the book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BC1C0"/>
                </a:solidFill>
                <a:latin typeface="Century Gothic" charset="0"/>
              </a:rPr>
              <a:t>Tap into Portland Monthly’s familiar local voice to roll-out the Yeti &amp; </a:t>
            </a:r>
            <a:r>
              <a:rPr lang="en-US" dirty="0" err="1">
                <a:solidFill>
                  <a:srgbClr val="9BC1C0"/>
                </a:solidFill>
                <a:latin typeface="Century Gothic" charset="0"/>
              </a:rPr>
              <a:t>Squatch</a:t>
            </a:r>
            <a:r>
              <a:rPr lang="en-US" dirty="0">
                <a:solidFill>
                  <a:srgbClr val="9BC1C0"/>
                </a:solidFill>
                <a:latin typeface="Century Gothic" charset="0"/>
              </a:rPr>
              <a:t> story on a weekly basis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BC1C0"/>
                </a:solidFill>
                <a:latin typeface="Century Gothic" charset="0"/>
              </a:rPr>
              <a:t>Leverage Travel &amp; Leisure’s national recognition to inspire travelers with premium editorial and drive awareness for the book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04600" y="6171570"/>
            <a:ext cx="1003893" cy="464143"/>
            <a:chOff x="11404600" y="6171570"/>
            <a:chExt cx="1003893" cy="4641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4600" y="6171570"/>
              <a:ext cx="464143" cy="4641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494093" y="6272836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EF4D97-1AF4-4813-95CF-624E11AD5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76" y="3865290"/>
            <a:ext cx="11625943" cy="19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0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11695176" cy="643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2823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OUT OF HOME (OOH)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996" y="1352043"/>
            <a:ext cx="10314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HIGHLIGHTS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Create excitement about the Yeti's &amp; </a:t>
            </a:r>
            <a:r>
              <a:rPr lang="en-US" b="1" dirty="0" err="1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Squatch's</a:t>
            </a: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 Oregon adventures with high impact OOH units in Portland</a:t>
            </a: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04600" y="6171570"/>
            <a:ext cx="1003893" cy="464143"/>
            <a:chOff x="11404600" y="6171570"/>
            <a:chExt cx="1003893" cy="4641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4600" y="6171570"/>
              <a:ext cx="464143" cy="4641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494093" y="6272836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7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5943D6-EACD-4365-A8A8-D5F267D54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76" y="3054096"/>
            <a:ext cx="11622024" cy="6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7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11695176" cy="643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2823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DIGITAL DISPLAY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996" y="1352043"/>
            <a:ext cx="103144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HIGHLIGHTS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Increased spend dedicated to digital display by 343% YOY to drive traffic to TO.com and encourage engagement with campaign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Update rotation weekly to feature regional roll-out of creative</a:t>
            </a:r>
          </a:p>
          <a:p>
            <a:endParaRPr lang="en-US" sz="2400" dirty="0">
              <a:solidFill>
                <a:srgbClr val="12888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04600" y="6171570"/>
            <a:ext cx="1003893" cy="464143"/>
            <a:chOff x="11404600" y="6171570"/>
            <a:chExt cx="1003893" cy="4641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4600" y="6171570"/>
              <a:ext cx="464143" cy="4641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494093" y="6272836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8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1F4AFB-C04A-47F1-9691-9E53D81F9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76" y="3054096"/>
            <a:ext cx="11622024" cy="21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9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11695176" cy="643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2823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ONLINE TRAVEL AGENCY (OTA)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996" y="1352043"/>
            <a:ext cx="10314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HIGHLIGHTS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Connect with our target while they are in currently in the travel mind state, when they are most likely to 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Continue to invest in OTAs at similar spend level as these partners are proven booking drivers</a:t>
            </a: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04600" y="6171570"/>
            <a:ext cx="1003893" cy="464143"/>
            <a:chOff x="11404600" y="6171570"/>
            <a:chExt cx="1003893" cy="4641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4600" y="6171570"/>
              <a:ext cx="464143" cy="4641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494093" y="6272836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34A8D76-FCEB-4B3D-BE30-9E4E4049C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76" y="3053800"/>
            <a:ext cx="11622024" cy="204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7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3092" y="222287"/>
            <a:ext cx="11695176" cy="643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-18275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SOCIAL MEDIA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996" y="760375"/>
            <a:ext cx="103144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2888A"/>
                </a:solidFill>
                <a:latin typeface="Century Gothic" charset="0"/>
                <a:ea typeface="Century Gothic" charset="0"/>
                <a:cs typeface="Century Gothic" charset="0"/>
              </a:rPr>
              <a:t>HIGHLIGHTS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Drive awareness of the campaign and the Oregon Winter product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Drive traffic to TO.com to promote the campaign-related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BC1C0"/>
                </a:solidFill>
                <a:latin typeface="Century Gothic" charset="0"/>
                <a:ea typeface="Century Gothic" charset="0"/>
                <a:cs typeface="Century Gothic" charset="0"/>
              </a:rPr>
              <a:t>Drive Video views promoting the campaign book and Oregon Winter product</a:t>
            </a:r>
            <a:endParaRPr lang="en-US" dirty="0">
              <a:solidFill>
                <a:srgbClr val="12888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2FB56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04600" y="6171570"/>
            <a:ext cx="1003893" cy="464143"/>
            <a:chOff x="11404600" y="6171570"/>
            <a:chExt cx="1003893" cy="4641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4600" y="6171570"/>
              <a:ext cx="464143" cy="4641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494093" y="6272836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12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BA33161-D7A1-45B8-B392-AEC8CF53C5DC}"/>
              </a:ext>
            </a:extLst>
          </p:cNvPr>
          <p:cNvSpPr/>
          <p:nvPr/>
        </p:nvSpPr>
        <p:spPr>
          <a:xfrm>
            <a:off x="11259239" y="6048260"/>
            <a:ext cx="828522" cy="716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3A2E6-0E96-41B6-8A52-43657FAAC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00" y="2013470"/>
            <a:ext cx="11622024" cy="47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5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1DDF06EB34F4E88F0947E61870A7B" ma:contentTypeVersion="11" ma:contentTypeDescription="Create a new document." ma:contentTypeScope="" ma:versionID="7c7c1093a77354f38cb52b12f52ade9c">
  <xsd:schema xmlns:xsd="http://www.w3.org/2001/XMLSchema" xmlns:xs="http://www.w3.org/2001/XMLSchema" xmlns:p="http://schemas.microsoft.com/office/2006/metadata/properties" xmlns:ns3="fd25bec6-b953-4b46-bed2-a913057bfe31" xmlns:ns4="73d4dcfc-f4ab-452e-9197-667f1f98cc12" targetNamespace="http://schemas.microsoft.com/office/2006/metadata/properties" ma:root="true" ma:fieldsID="aa7bf7284dd0b131fea7e7fc9421b0ff" ns3:_="" ns4:_="">
    <xsd:import namespace="fd25bec6-b953-4b46-bed2-a913057bfe31"/>
    <xsd:import namespace="73d4dcfc-f4ab-452e-9197-667f1f98cc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5bec6-b953-4b46-bed2-a913057bfe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4dcfc-f4ab-452e-9197-667f1f98c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AC5729-8D22-4DF8-B9B0-311BA9E6F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25bec6-b953-4b46-bed2-a913057bfe31"/>
    <ds:schemaRef ds:uri="73d4dcfc-f4ab-452e-9197-667f1f98c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3F4CD1-34E4-482B-8434-96BBE83D7DF2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73d4dcfc-f4ab-452e-9197-667f1f98cc12"/>
    <ds:schemaRef ds:uri="http://purl.org/dc/terms/"/>
    <ds:schemaRef ds:uri="fd25bec6-b953-4b46-bed2-a913057bfe3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B6B123-CC06-4795-A78E-213063ED4A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42166</TotalTime>
  <Words>420</Words>
  <Application>Microsoft Office PowerPoint</Application>
  <PresentationFormat>Widescreen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TRAVEL OREGON FALL/WINTER 2019 MEDIA RECOMMENDATION 9/30/19</vt:lpstr>
      <vt:lpstr>PARAMETERS</vt:lpstr>
      <vt:lpstr>COMMUNICATIONS APPROACH</vt:lpstr>
      <vt:lpstr>PowerPoint Presentation</vt:lpstr>
      <vt:lpstr>CUSTOM CONTENT PARTNERSHIP</vt:lpstr>
      <vt:lpstr>OUT OF HOME (OOH)</vt:lpstr>
      <vt:lpstr>DIGITAL DISPLAY</vt:lpstr>
      <vt:lpstr>ONLINE TRAVEL AGENCY (OTA)</vt:lpstr>
      <vt:lpstr>SOCIAL MEDIA</vt:lpstr>
      <vt:lpstr>KEYWORD SEARCH</vt:lpstr>
      <vt:lpstr>PowerPoint Presentation</vt:lpstr>
    </vt:vector>
  </TitlesOfParts>
  <Company>Wieden+Kennedy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Oregon Spring ‘18</dc:title>
  <dc:creator>Annie Yuen</dc:creator>
  <cp:lastModifiedBy>Michael Sturdevant</cp:lastModifiedBy>
  <cp:revision>318</cp:revision>
  <cp:lastPrinted>2019-10-04T16:17:09Z</cp:lastPrinted>
  <dcterms:created xsi:type="dcterms:W3CDTF">2017-11-16T01:59:03Z</dcterms:created>
  <dcterms:modified xsi:type="dcterms:W3CDTF">2019-10-04T16:28:45Z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0x010100E141DDF06EB34F4E88F0947E61870A7B</vt:lpwstr>
  </property>
</Properties>
</file>